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62" r:id="rId4"/>
    <p:sldId id="261" r:id="rId5"/>
    <p:sldId id="333" r:id="rId6"/>
    <p:sldId id="334" r:id="rId7"/>
    <p:sldId id="258" r:id="rId8"/>
    <p:sldId id="335" r:id="rId9"/>
    <p:sldId id="337" r:id="rId10"/>
    <p:sldId id="336" r:id="rId11"/>
    <p:sldId id="265" r:id="rId12"/>
    <p:sldId id="266" r:id="rId13"/>
    <p:sldId id="267" r:id="rId14"/>
    <p:sldId id="338" r:id="rId15"/>
    <p:sldId id="260" r:id="rId16"/>
    <p:sldId id="268" r:id="rId17"/>
    <p:sldId id="269" r:id="rId18"/>
    <p:sldId id="270" r:id="rId19"/>
    <p:sldId id="339" r:id="rId20"/>
    <p:sldId id="340" r:id="rId21"/>
    <p:sldId id="275" r:id="rId22"/>
    <p:sldId id="353" r:id="rId23"/>
    <p:sldId id="276" r:id="rId24"/>
    <p:sldId id="277" r:id="rId25"/>
    <p:sldId id="278" r:id="rId26"/>
    <p:sldId id="279" r:id="rId27"/>
    <p:sldId id="280" r:id="rId28"/>
    <p:sldId id="341" r:id="rId29"/>
    <p:sldId id="281" r:id="rId30"/>
    <p:sldId id="354" r:id="rId31"/>
    <p:sldId id="282" r:id="rId32"/>
    <p:sldId id="283" r:id="rId33"/>
    <p:sldId id="284" r:id="rId34"/>
    <p:sldId id="285" r:id="rId35"/>
    <p:sldId id="342" r:id="rId36"/>
    <p:sldId id="287" r:id="rId37"/>
    <p:sldId id="288" r:id="rId38"/>
    <p:sldId id="289" r:id="rId39"/>
    <p:sldId id="343" r:id="rId40"/>
    <p:sldId id="344" r:id="rId41"/>
    <p:sldId id="293" r:id="rId42"/>
    <p:sldId id="345" r:id="rId43"/>
    <p:sldId id="346" r:id="rId44"/>
    <p:sldId id="3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29"/>
    <p:restoredTop sz="96197"/>
  </p:normalViewPr>
  <p:slideViewPr>
    <p:cSldViewPr snapToGrid="0" snapToObjects="1">
      <p:cViewPr varScale="1">
        <p:scale>
          <a:sx n="113" d="100"/>
          <a:sy n="113" d="100"/>
        </p:scale>
        <p:origin x="2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56681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816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3352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9544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895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2736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4/20/22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925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036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4/20/22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4259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5862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74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Dmnd">
          <a:fgClr>
            <a:schemeClr val="accent3">
              <a:lumMod val="40000"/>
              <a:lumOff val="60000"/>
            </a:schemeClr>
          </a:fgClr>
          <a:bgClr>
            <a:schemeClr val="bg1"/>
          </a:bgClr>
        </a:patt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4/20/22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258409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x7w3cmjq5.execute-api.us-east-2.amazonaws.com/dev"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dlew1xus9.execute-api.us-east-2.amazonaws.com/dev"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29A1-46B6-5441-A8BE-EF327F2E6DE1}"/>
              </a:ext>
            </a:extLst>
          </p:cNvPr>
          <p:cNvSpPr>
            <a:spLocks noGrp="1"/>
          </p:cNvSpPr>
          <p:nvPr>
            <p:ph type="ctrTitle"/>
          </p:nvPr>
        </p:nvSpPr>
        <p:spPr/>
        <p:txBody>
          <a:bodyPr>
            <a:normAutofit/>
          </a:bodyPr>
          <a:lstStyle/>
          <a:p>
            <a:r>
              <a:rPr lang="en-US" dirty="0"/>
              <a:t>Build a Web Application</a:t>
            </a:r>
          </a:p>
        </p:txBody>
      </p:sp>
      <p:sp>
        <p:nvSpPr>
          <p:cNvPr id="3" name="Subtitle 2">
            <a:extLst>
              <a:ext uri="{FF2B5EF4-FFF2-40B4-BE49-F238E27FC236}">
                <a16:creationId xmlns:a16="http://schemas.microsoft.com/office/drawing/2014/main" id="{B9946169-B5FA-EC4F-B956-3CB4965B2525}"/>
              </a:ext>
            </a:extLst>
          </p:cNvPr>
          <p:cNvSpPr>
            <a:spLocks noGrp="1"/>
          </p:cNvSpPr>
          <p:nvPr>
            <p:ph type="subTitle" idx="1"/>
          </p:nvPr>
        </p:nvSpPr>
        <p:spPr/>
        <p:txBody>
          <a:bodyPr/>
          <a:lstStyle/>
          <a:p>
            <a:r>
              <a:rPr lang="en-US" dirty="0"/>
              <a:t>Week 12</a:t>
            </a:r>
          </a:p>
        </p:txBody>
      </p:sp>
    </p:spTree>
    <p:extLst>
      <p:ext uri="{BB962C8B-B14F-4D97-AF65-F5344CB8AC3E}">
        <p14:creationId xmlns:p14="http://schemas.microsoft.com/office/powerpoint/2010/main" val="265395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54-D6EE-8245-BEA9-3FCDD193E4C2}"/>
              </a:ext>
            </a:extLst>
          </p:cNvPr>
          <p:cNvSpPr>
            <a:spLocks noGrp="1"/>
          </p:cNvSpPr>
          <p:nvPr>
            <p:ph type="title"/>
          </p:nvPr>
        </p:nvSpPr>
        <p:spPr/>
        <p:txBody>
          <a:bodyPr/>
          <a:lstStyle/>
          <a:p>
            <a:r>
              <a:rPr lang="en-US" dirty="0"/>
              <a:t>Amplify Console</a:t>
            </a:r>
          </a:p>
        </p:txBody>
      </p:sp>
      <p:sp>
        <p:nvSpPr>
          <p:cNvPr id="3" name="Content Placeholder 2">
            <a:extLst>
              <a:ext uri="{FF2B5EF4-FFF2-40B4-BE49-F238E27FC236}">
                <a16:creationId xmlns:a16="http://schemas.microsoft.com/office/drawing/2014/main" id="{CBBCB793-DC07-2942-97F9-28BAF53394AC}"/>
              </a:ext>
            </a:extLst>
          </p:cNvPr>
          <p:cNvSpPr>
            <a:spLocks noGrp="1"/>
          </p:cNvSpPr>
          <p:nvPr>
            <p:ph idx="1"/>
          </p:nvPr>
        </p:nvSpPr>
        <p:spPr>
          <a:xfrm>
            <a:off x="2773599" y="2052116"/>
            <a:ext cx="7796540" cy="1077229"/>
          </a:xfrm>
        </p:spPr>
        <p:txBody>
          <a:bodyPr/>
          <a:lstStyle/>
          <a:p>
            <a:r>
              <a:rPr lang="en-US" dirty="0"/>
              <a:t>Click on New app</a:t>
            </a:r>
          </a:p>
        </p:txBody>
      </p:sp>
      <p:pic>
        <p:nvPicPr>
          <p:cNvPr id="4" name="Picture 3">
            <a:extLst>
              <a:ext uri="{FF2B5EF4-FFF2-40B4-BE49-F238E27FC236}">
                <a16:creationId xmlns:a16="http://schemas.microsoft.com/office/drawing/2014/main" id="{CE124304-D6BA-C947-ACB7-21188B95B088}"/>
              </a:ext>
            </a:extLst>
          </p:cNvPr>
          <p:cNvPicPr>
            <a:picLocks noChangeAspect="1"/>
          </p:cNvPicPr>
          <p:nvPr/>
        </p:nvPicPr>
        <p:blipFill>
          <a:blip r:embed="rId2"/>
          <a:stretch>
            <a:fillRect/>
          </a:stretch>
        </p:blipFill>
        <p:spPr>
          <a:xfrm>
            <a:off x="378810" y="3129345"/>
            <a:ext cx="8826500" cy="3505200"/>
          </a:xfrm>
          <a:prstGeom prst="rect">
            <a:avLst/>
          </a:prstGeom>
        </p:spPr>
      </p:pic>
    </p:spTree>
    <p:extLst>
      <p:ext uri="{BB962C8B-B14F-4D97-AF65-F5344CB8AC3E}">
        <p14:creationId xmlns:p14="http://schemas.microsoft.com/office/powerpoint/2010/main" val="275164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6AE7-A4B9-0E4C-B973-FE691047A1CF}"/>
              </a:ext>
            </a:extLst>
          </p:cNvPr>
          <p:cNvSpPr>
            <a:spLocks noGrp="1"/>
          </p:cNvSpPr>
          <p:nvPr>
            <p:ph type="title"/>
          </p:nvPr>
        </p:nvSpPr>
        <p:spPr/>
        <p:txBody>
          <a:bodyPr/>
          <a:lstStyle/>
          <a:p>
            <a:r>
              <a:rPr lang="en-US" dirty="0"/>
              <a:t>Host your web app</a:t>
            </a:r>
          </a:p>
        </p:txBody>
      </p:sp>
      <p:sp>
        <p:nvSpPr>
          <p:cNvPr id="3" name="Content Placeholder 2">
            <a:extLst>
              <a:ext uri="{FF2B5EF4-FFF2-40B4-BE49-F238E27FC236}">
                <a16:creationId xmlns:a16="http://schemas.microsoft.com/office/drawing/2014/main" id="{7D439A7A-5A5C-554F-A2BC-BC4EE784E172}"/>
              </a:ext>
            </a:extLst>
          </p:cNvPr>
          <p:cNvSpPr>
            <a:spLocks noGrp="1"/>
          </p:cNvSpPr>
          <p:nvPr>
            <p:ph idx="1"/>
          </p:nvPr>
        </p:nvSpPr>
        <p:spPr>
          <a:xfrm>
            <a:off x="6375399" y="2052116"/>
            <a:ext cx="4194739" cy="3997828"/>
          </a:xfrm>
        </p:spPr>
        <p:txBody>
          <a:bodyPr/>
          <a:lstStyle/>
          <a:p>
            <a:r>
              <a:rPr lang="en-US" dirty="0"/>
              <a:t>Deploy without Git provider</a:t>
            </a:r>
          </a:p>
          <a:p>
            <a:r>
              <a:rPr lang="en-US" dirty="0"/>
              <a:t>Click Continue</a:t>
            </a:r>
          </a:p>
        </p:txBody>
      </p:sp>
      <p:pic>
        <p:nvPicPr>
          <p:cNvPr id="4" name="Picture 3">
            <a:extLst>
              <a:ext uri="{FF2B5EF4-FFF2-40B4-BE49-F238E27FC236}">
                <a16:creationId xmlns:a16="http://schemas.microsoft.com/office/drawing/2014/main" id="{C66A9677-0EFE-1B49-9A0B-FAA81F9105A1}"/>
              </a:ext>
            </a:extLst>
          </p:cNvPr>
          <p:cNvPicPr>
            <a:picLocks noChangeAspect="1"/>
          </p:cNvPicPr>
          <p:nvPr/>
        </p:nvPicPr>
        <p:blipFill>
          <a:blip r:embed="rId2"/>
          <a:stretch>
            <a:fillRect/>
          </a:stretch>
        </p:blipFill>
        <p:spPr>
          <a:xfrm>
            <a:off x="-1" y="1923780"/>
            <a:ext cx="6375400" cy="4254500"/>
          </a:xfrm>
          <a:prstGeom prst="rect">
            <a:avLst/>
          </a:prstGeom>
        </p:spPr>
      </p:pic>
    </p:spTree>
    <p:extLst>
      <p:ext uri="{BB962C8B-B14F-4D97-AF65-F5344CB8AC3E}">
        <p14:creationId xmlns:p14="http://schemas.microsoft.com/office/powerpoint/2010/main" val="396375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AFC9-63BA-F14A-B783-0C0CFDC7AB64}"/>
              </a:ext>
            </a:extLst>
          </p:cNvPr>
          <p:cNvSpPr>
            <a:spLocks noGrp="1"/>
          </p:cNvSpPr>
          <p:nvPr>
            <p:ph type="title"/>
          </p:nvPr>
        </p:nvSpPr>
        <p:spPr/>
        <p:txBody>
          <a:bodyPr/>
          <a:lstStyle/>
          <a:p>
            <a:r>
              <a:rPr lang="en-US" dirty="0"/>
              <a:t>Manual deploy</a:t>
            </a:r>
          </a:p>
        </p:txBody>
      </p:sp>
      <p:sp>
        <p:nvSpPr>
          <p:cNvPr id="3" name="Content Placeholder 2">
            <a:extLst>
              <a:ext uri="{FF2B5EF4-FFF2-40B4-BE49-F238E27FC236}">
                <a16:creationId xmlns:a16="http://schemas.microsoft.com/office/drawing/2014/main" id="{3029380E-B9A7-BD47-8E74-2D764D11E647}"/>
              </a:ext>
            </a:extLst>
          </p:cNvPr>
          <p:cNvSpPr>
            <a:spLocks noGrp="1"/>
          </p:cNvSpPr>
          <p:nvPr>
            <p:ph idx="1"/>
          </p:nvPr>
        </p:nvSpPr>
        <p:spPr>
          <a:xfrm>
            <a:off x="6294921" y="2052116"/>
            <a:ext cx="4976262" cy="3997828"/>
          </a:xfrm>
        </p:spPr>
        <p:txBody>
          <a:bodyPr/>
          <a:lstStyle/>
          <a:p>
            <a:pPr>
              <a:tabLst>
                <a:tab pos="2336800" algn="l"/>
              </a:tabLst>
            </a:pPr>
            <a:r>
              <a:rPr lang="en-US" dirty="0"/>
              <a:t>App Name:	</a:t>
            </a:r>
            <a:r>
              <a:rPr lang="en-US" i="1" dirty="0" err="1"/>
              <a:t>GettingStarted</a:t>
            </a:r>
            <a:endParaRPr lang="en-US" i="1" dirty="0"/>
          </a:p>
          <a:p>
            <a:pPr>
              <a:tabLst>
                <a:tab pos="2336800" algn="l"/>
              </a:tabLst>
            </a:pPr>
            <a:r>
              <a:rPr lang="en-US" dirty="0"/>
              <a:t>Environment:	dev</a:t>
            </a:r>
          </a:p>
          <a:p>
            <a:pPr>
              <a:tabLst>
                <a:tab pos="2336800" algn="l"/>
              </a:tabLst>
            </a:pPr>
            <a:r>
              <a:rPr lang="en-US" dirty="0"/>
              <a:t>Drag and drop:	your compressed file</a:t>
            </a:r>
          </a:p>
          <a:p>
            <a:pPr>
              <a:tabLst>
                <a:tab pos="2336800" algn="l"/>
              </a:tabLst>
            </a:pPr>
            <a:r>
              <a:rPr lang="en-US" dirty="0"/>
              <a:t>Save and deploy</a:t>
            </a:r>
          </a:p>
        </p:txBody>
      </p:sp>
      <p:pic>
        <p:nvPicPr>
          <p:cNvPr id="8" name="Picture 7">
            <a:extLst>
              <a:ext uri="{FF2B5EF4-FFF2-40B4-BE49-F238E27FC236}">
                <a16:creationId xmlns:a16="http://schemas.microsoft.com/office/drawing/2014/main" id="{92D5C0B5-BB55-7743-82E7-22C9C9B1BB15}"/>
              </a:ext>
            </a:extLst>
          </p:cNvPr>
          <p:cNvPicPr>
            <a:picLocks noChangeAspect="1"/>
          </p:cNvPicPr>
          <p:nvPr/>
        </p:nvPicPr>
        <p:blipFill>
          <a:blip r:embed="rId2"/>
          <a:stretch>
            <a:fillRect/>
          </a:stretch>
        </p:blipFill>
        <p:spPr>
          <a:xfrm>
            <a:off x="1189521" y="1367557"/>
            <a:ext cx="5105400" cy="4622800"/>
          </a:xfrm>
          <a:prstGeom prst="rect">
            <a:avLst/>
          </a:prstGeom>
        </p:spPr>
      </p:pic>
      <p:pic>
        <p:nvPicPr>
          <p:cNvPr id="9" name="Picture 8">
            <a:extLst>
              <a:ext uri="{FF2B5EF4-FFF2-40B4-BE49-F238E27FC236}">
                <a16:creationId xmlns:a16="http://schemas.microsoft.com/office/drawing/2014/main" id="{75589012-1BB4-D24E-800B-73FF0CD20DA1}"/>
              </a:ext>
            </a:extLst>
          </p:cNvPr>
          <p:cNvPicPr>
            <a:picLocks noChangeAspect="1"/>
          </p:cNvPicPr>
          <p:nvPr/>
        </p:nvPicPr>
        <p:blipFill>
          <a:blip r:embed="rId3"/>
          <a:stretch>
            <a:fillRect/>
          </a:stretch>
        </p:blipFill>
        <p:spPr>
          <a:xfrm>
            <a:off x="4745" y="4637807"/>
            <a:ext cx="3048000" cy="1130300"/>
          </a:xfrm>
          <a:prstGeom prst="rect">
            <a:avLst/>
          </a:prstGeom>
        </p:spPr>
      </p:pic>
      <p:pic>
        <p:nvPicPr>
          <p:cNvPr id="10" name="Picture 9">
            <a:extLst>
              <a:ext uri="{FF2B5EF4-FFF2-40B4-BE49-F238E27FC236}">
                <a16:creationId xmlns:a16="http://schemas.microsoft.com/office/drawing/2014/main" id="{9D2F7416-9584-2643-AA56-E1EC8587CD41}"/>
              </a:ext>
            </a:extLst>
          </p:cNvPr>
          <p:cNvPicPr>
            <a:picLocks noChangeAspect="1"/>
          </p:cNvPicPr>
          <p:nvPr/>
        </p:nvPicPr>
        <p:blipFill>
          <a:blip r:embed="rId4"/>
          <a:stretch>
            <a:fillRect/>
          </a:stretch>
        </p:blipFill>
        <p:spPr>
          <a:xfrm>
            <a:off x="5529579" y="5082307"/>
            <a:ext cx="5257132" cy="1371600"/>
          </a:xfrm>
          <a:prstGeom prst="rect">
            <a:avLst/>
          </a:prstGeom>
        </p:spPr>
      </p:pic>
    </p:spTree>
    <p:extLst>
      <p:ext uri="{BB962C8B-B14F-4D97-AF65-F5344CB8AC3E}">
        <p14:creationId xmlns:p14="http://schemas.microsoft.com/office/powerpoint/2010/main" val="2653855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15AE-B6AA-0A49-94CB-CE486664CB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45E24B-0C47-4B47-B5F0-14FBC50686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B7E954-4B41-E543-B710-B751CA930187}"/>
              </a:ext>
            </a:extLst>
          </p:cNvPr>
          <p:cNvPicPr>
            <a:picLocks noChangeAspect="1"/>
          </p:cNvPicPr>
          <p:nvPr/>
        </p:nvPicPr>
        <p:blipFill>
          <a:blip r:embed="rId2"/>
          <a:stretch>
            <a:fillRect/>
          </a:stretch>
        </p:blipFill>
        <p:spPr>
          <a:xfrm>
            <a:off x="1758950" y="1524000"/>
            <a:ext cx="8674100" cy="3810000"/>
          </a:xfrm>
          <a:prstGeom prst="rect">
            <a:avLst/>
          </a:prstGeom>
        </p:spPr>
      </p:pic>
    </p:spTree>
    <p:extLst>
      <p:ext uri="{BB962C8B-B14F-4D97-AF65-F5344CB8AC3E}">
        <p14:creationId xmlns:p14="http://schemas.microsoft.com/office/powerpoint/2010/main" val="52269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9BFB-7A56-3344-A636-B51AA1C66FF5}"/>
              </a:ext>
            </a:extLst>
          </p:cNvPr>
          <p:cNvSpPr>
            <a:spLocks noGrp="1"/>
          </p:cNvSpPr>
          <p:nvPr>
            <p:ph type="title"/>
          </p:nvPr>
        </p:nvSpPr>
        <p:spPr/>
        <p:txBody>
          <a:bodyPr/>
          <a:lstStyle/>
          <a:p>
            <a:r>
              <a:rPr lang="en-US" dirty="0"/>
              <a:t>Test Your Web App</a:t>
            </a:r>
          </a:p>
        </p:txBody>
      </p:sp>
      <p:sp>
        <p:nvSpPr>
          <p:cNvPr id="3" name="Content Placeholder 2">
            <a:extLst>
              <a:ext uri="{FF2B5EF4-FFF2-40B4-BE49-F238E27FC236}">
                <a16:creationId xmlns:a16="http://schemas.microsoft.com/office/drawing/2014/main" id="{C5C1DA03-5A5A-F044-A99C-EE3D7820093F}"/>
              </a:ext>
            </a:extLst>
          </p:cNvPr>
          <p:cNvSpPr>
            <a:spLocks noGrp="1"/>
          </p:cNvSpPr>
          <p:nvPr>
            <p:ph idx="1"/>
          </p:nvPr>
        </p:nvSpPr>
        <p:spPr>
          <a:xfrm>
            <a:off x="2773599" y="2052116"/>
            <a:ext cx="7796540" cy="2303984"/>
          </a:xfrm>
        </p:spPr>
        <p:txBody>
          <a:bodyPr/>
          <a:lstStyle/>
          <a:p>
            <a:r>
              <a:rPr lang="en-US" dirty="0"/>
              <a:t>Click on Domain Management</a:t>
            </a:r>
          </a:p>
          <a:p>
            <a:r>
              <a:rPr lang="en-US" dirty="0"/>
              <a:t>Copy URL and paste into your browser</a:t>
            </a:r>
          </a:p>
        </p:txBody>
      </p:sp>
      <p:pic>
        <p:nvPicPr>
          <p:cNvPr id="4" name="Picture 3">
            <a:extLst>
              <a:ext uri="{FF2B5EF4-FFF2-40B4-BE49-F238E27FC236}">
                <a16:creationId xmlns:a16="http://schemas.microsoft.com/office/drawing/2014/main" id="{213A4C3F-79DC-B948-BA96-33824925F28D}"/>
              </a:ext>
            </a:extLst>
          </p:cNvPr>
          <p:cNvPicPr>
            <a:picLocks noChangeAspect="1"/>
          </p:cNvPicPr>
          <p:nvPr/>
        </p:nvPicPr>
        <p:blipFill>
          <a:blip r:embed="rId2"/>
          <a:stretch>
            <a:fillRect/>
          </a:stretch>
        </p:blipFill>
        <p:spPr>
          <a:xfrm>
            <a:off x="322647" y="3721766"/>
            <a:ext cx="4000500" cy="2501900"/>
          </a:xfrm>
          <a:prstGeom prst="rect">
            <a:avLst/>
          </a:prstGeom>
        </p:spPr>
      </p:pic>
      <p:pic>
        <p:nvPicPr>
          <p:cNvPr id="5" name="Picture 4">
            <a:extLst>
              <a:ext uri="{FF2B5EF4-FFF2-40B4-BE49-F238E27FC236}">
                <a16:creationId xmlns:a16="http://schemas.microsoft.com/office/drawing/2014/main" id="{397615EA-208A-8344-93B2-D71A7EFF37AC}"/>
              </a:ext>
            </a:extLst>
          </p:cNvPr>
          <p:cNvPicPr>
            <a:picLocks noChangeAspect="1"/>
          </p:cNvPicPr>
          <p:nvPr/>
        </p:nvPicPr>
        <p:blipFill>
          <a:blip r:embed="rId3"/>
          <a:stretch>
            <a:fillRect/>
          </a:stretch>
        </p:blipFill>
        <p:spPr>
          <a:xfrm>
            <a:off x="6487793" y="4210383"/>
            <a:ext cx="1917700" cy="1079500"/>
          </a:xfrm>
          <a:prstGeom prst="rect">
            <a:avLst/>
          </a:prstGeom>
        </p:spPr>
      </p:pic>
    </p:spTree>
    <p:extLst>
      <p:ext uri="{BB962C8B-B14F-4D97-AF65-F5344CB8AC3E}">
        <p14:creationId xmlns:p14="http://schemas.microsoft.com/office/powerpoint/2010/main" val="38199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2CA3-39F0-CA4C-A3D5-223FFB7DB87B}"/>
              </a:ext>
            </a:extLst>
          </p:cNvPr>
          <p:cNvSpPr>
            <a:spLocks noGrp="1"/>
          </p:cNvSpPr>
          <p:nvPr>
            <p:ph type="title"/>
          </p:nvPr>
        </p:nvSpPr>
        <p:spPr/>
        <p:txBody>
          <a:bodyPr>
            <a:normAutofit fontScale="90000"/>
          </a:bodyPr>
          <a:lstStyle/>
          <a:p>
            <a:r>
              <a:rPr lang="en-US" sz="3100" dirty="0"/>
              <a:t>Module 2: Build a Serverless Function</a:t>
            </a:r>
            <a:br>
              <a:rPr lang="en-US" sz="3100" dirty="0"/>
            </a:br>
            <a:r>
              <a:rPr lang="en-US" dirty="0"/>
              <a:t>What You Will Learn</a:t>
            </a:r>
            <a:br>
              <a:rPr lang="en-US" dirty="0"/>
            </a:br>
            <a:br>
              <a:rPr lang="en-US" dirty="0"/>
            </a:br>
            <a:endParaRPr lang="en-US" dirty="0"/>
          </a:p>
        </p:txBody>
      </p:sp>
      <p:sp>
        <p:nvSpPr>
          <p:cNvPr id="3" name="Content Placeholder 2">
            <a:extLst>
              <a:ext uri="{FF2B5EF4-FFF2-40B4-BE49-F238E27FC236}">
                <a16:creationId xmlns:a16="http://schemas.microsoft.com/office/drawing/2014/main" id="{929C1F44-A409-3749-9188-B26FE475A6E6}"/>
              </a:ext>
            </a:extLst>
          </p:cNvPr>
          <p:cNvSpPr>
            <a:spLocks noGrp="1"/>
          </p:cNvSpPr>
          <p:nvPr>
            <p:ph idx="1"/>
          </p:nvPr>
        </p:nvSpPr>
        <p:spPr/>
        <p:txBody>
          <a:bodyPr/>
          <a:lstStyle/>
          <a:p>
            <a:r>
              <a:rPr lang="en-US" dirty="0"/>
              <a:t>Create a Lambda function from scratch using the AWS console (in Python, JavaScript, or Java)</a:t>
            </a:r>
            <a:br>
              <a:rPr lang="en-US" dirty="0"/>
            </a:br>
            <a:endParaRPr lang="en-US" dirty="0"/>
          </a:p>
          <a:p>
            <a:r>
              <a:rPr lang="en-US" dirty="0"/>
              <a:t>Create (JSON) events in the AWS console to test your function</a:t>
            </a:r>
            <a:br>
              <a:rPr lang="en-US" dirty="0"/>
            </a:br>
            <a:endParaRPr lang="en-US" dirty="0"/>
          </a:p>
          <a:p>
            <a:endParaRPr lang="en-US" dirty="0"/>
          </a:p>
        </p:txBody>
      </p:sp>
      <p:pic>
        <p:nvPicPr>
          <p:cNvPr id="2050" name="Picture 2" descr="full-stack amplify console arch diagram module 2">
            <a:extLst>
              <a:ext uri="{FF2B5EF4-FFF2-40B4-BE49-F238E27FC236}">
                <a16:creationId xmlns:a16="http://schemas.microsoft.com/office/drawing/2014/main" id="{851CCB2A-F6FF-8E46-B938-D852CE2F19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725"/>
          <a:stretch/>
        </p:blipFill>
        <p:spPr bwMode="auto">
          <a:xfrm>
            <a:off x="146756" y="158045"/>
            <a:ext cx="4207639" cy="275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87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308C-0F6D-594E-8C73-5789BB5ECA0F}"/>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D49F253D-492F-0F4D-B95F-54E2B28C3D30}"/>
              </a:ext>
            </a:extLst>
          </p:cNvPr>
          <p:cNvSpPr>
            <a:spLocks noGrp="1"/>
          </p:cNvSpPr>
          <p:nvPr>
            <p:ph idx="1"/>
          </p:nvPr>
        </p:nvSpPr>
        <p:spPr/>
        <p:txBody>
          <a:bodyPr/>
          <a:lstStyle/>
          <a:p>
            <a:r>
              <a:rPr lang="en-US" dirty="0"/>
              <a:t>Compute Service Service that provides computational processing power.</a:t>
            </a:r>
          </a:p>
          <a:p>
            <a:r>
              <a:rPr lang="en-US" dirty="0"/>
              <a:t>Serverless function Piece of code that will be executed by a compute service, on-demand.</a:t>
            </a:r>
          </a:p>
          <a:p>
            <a:r>
              <a:rPr lang="en-US" dirty="0"/>
              <a:t>Lambda Trigger The type of event that will make a Lambda (serverless) function run. This can be another AWS service or an external input.</a:t>
            </a:r>
          </a:p>
          <a:p>
            <a:endParaRPr lang="en-US" dirty="0"/>
          </a:p>
        </p:txBody>
      </p:sp>
    </p:spTree>
    <p:extLst>
      <p:ext uri="{BB962C8B-B14F-4D97-AF65-F5344CB8AC3E}">
        <p14:creationId xmlns:p14="http://schemas.microsoft.com/office/powerpoint/2010/main" val="4079988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EB2E-54BD-5341-9BBD-558A374B0BE9}"/>
              </a:ext>
            </a:extLst>
          </p:cNvPr>
          <p:cNvSpPr>
            <a:spLocks noGrp="1"/>
          </p:cNvSpPr>
          <p:nvPr>
            <p:ph type="title"/>
          </p:nvPr>
        </p:nvSpPr>
        <p:spPr/>
        <p:txBody>
          <a:bodyPr/>
          <a:lstStyle/>
          <a:p>
            <a:r>
              <a:rPr lang="en-US" dirty="0"/>
              <a:t>Go to the Lambda tab</a:t>
            </a:r>
          </a:p>
        </p:txBody>
      </p:sp>
      <p:sp>
        <p:nvSpPr>
          <p:cNvPr id="3" name="Content Placeholder 2">
            <a:extLst>
              <a:ext uri="{FF2B5EF4-FFF2-40B4-BE49-F238E27FC236}">
                <a16:creationId xmlns:a16="http://schemas.microsoft.com/office/drawing/2014/main" id="{F092D619-C9C2-7843-B2DB-8A453255A9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CE0D4DA-6B34-C749-B157-B5EBA46C55A3}"/>
              </a:ext>
            </a:extLst>
          </p:cNvPr>
          <p:cNvPicPr>
            <a:picLocks noChangeAspect="1"/>
          </p:cNvPicPr>
          <p:nvPr/>
        </p:nvPicPr>
        <p:blipFill>
          <a:blip r:embed="rId2"/>
          <a:stretch>
            <a:fillRect/>
          </a:stretch>
        </p:blipFill>
        <p:spPr>
          <a:xfrm>
            <a:off x="1873250" y="2451100"/>
            <a:ext cx="8445500" cy="1955800"/>
          </a:xfrm>
          <a:prstGeom prst="rect">
            <a:avLst/>
          </a:prstGeom>
        </p:spPr>
      </p:pic>
      <p:pic>
        <p:nvPicPr>
          <p:cNvPr id="5" name="Picture 4">
            <a:extLst>
              <a:ext uri="{FF2B5EF4-FFF2-40B4-BE49-F238E27FC236}">
                <a16:creationId xmlns:a16="http://schemas.microsoft.com/office/drawing/2014/main" id="{939E5AC4-3D9A-224F-B7BA-DFC0D92E8A0D}"/>
              </a:ext>
            </a:extLst>
          </p:cNvPr>
          <p:cNvPicPr>
            <a:picLocks noChangeAspect="1"/>
          </p:cNvPicPr>
          <p:nvPr/>
        </p:nvPicPr>
        <p:blipFill>
          <a:blip r:embed="rId3"/>
          <a:stretch>
            <a:fillRect/>
          </a:stretch>
        </p:blipFill>
        <p:spPr>
          <a:xfrm>
            <a:off x="414488" y="1587500"/>
            <a:ext cx="1333500" cy="1727200"/>
          </a:xfrm>
          <a:prstGeom prst="rect">
            <a:avLst/>
          </a:prstGeom>
        </p:spPr>
      </p:pic>
    </p:spTree>
    <p:extLst>
      <p:ext uri="{BB962C8B-B14F-4D97-AF65-F5344CB8AC3E}">
        <p14:creationId xmlns:p14="http://schemas.microsoft.com/office/powerpoint/2010/main" val="4204759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CA17-D4EC-D344-9E79-6299C8111BD1}"/>
              </a:ext>
            </a:extLst>
          </p:cNvPr>
          <p:cNvSpPr>
            <a:spLocks noGrp="1"/>
          </p:cNvSpPr>
          <p:nvPr>
            <p:ph type="title"/>
          </p:nvPr>
        </p:nvSpPr>
        <p:spPr/>
        <p:txBody>
          <a:bodyPr/>
          <a:lstStyle/>
          <a:p>
            <a:r>
              <a:rPr lang="en-US" dirty="0"/>
              <a:t>Create a Lambda Function</a:t>
            </a:r>
          </a:p>
        </p:txBody>
      </p:sp>
      <p:sp>
        <p:nvSpPr>
          <p:cNvPr id="3" name="Content Placeholder 2">
            <a:extLst>
              <a:ext uri="{FF2B5EF4-FFF2-40B4-BE49-F238E27FC236}">
                <a16:creationId xmlns:a16="http://schemas.microsoft.com/office/drawing/2014/main" id="{640262AE-FB58-9E4E-9B56-3F6E314E3183}"/>
              </a:ext>
            </a:extLst>
          </p:cNvPr>
          <p:cNvSpPr>
            <a:spLocks noGrp="1"/>
          </p:cNvSpPr>
          <p:nvPr>
            <p:ph idx="1"/>
          </p:nvPr>
        </p:nvSpPr>
        <p:spPr>
          <a:xfrm>
            <a:off x="4195999" y="2052116"/>
            <a:ext cx="6374140" cy="3997828"/>
          </a:xfrm>
        </p:spPr>
        <p:txBody>
          <a:bodyPr/>
          <a:lstStyle/>
          <a:p>
            <a:r>
              <a:rPr lang="en-US" dirty="0"/>
              <a:t>Function Name:	</a:t>
            </a:r>
            <a:r>
              <a:rPr lang="en-US" i="1" dirty="0" err="1"/>
              <a:t>HelloWorldFunction</a:t>
            </a:r>
            <a:endParaRPr lang="en-US" i="1" dirty="0"/>
          </a:p>
          <a:p>
            <a:r>
              <a:rPr lang="en-US" dirty="0"/>
              <a:t>Runtime:		Node.js 14.x</a:t>
            </a:r>
          </a:p>
          <a:p>
            <a:r>
              <a:rPr lang="en-US" dirty="0"/>
              <a:t>Create Function</a:t>
            </a:r>
          </a:p>
        </p:txBody>
      </p:sp>
      <p:pic>
        <p:nvPicPr>
          <p:cNvPr id="5" name="Picture 4">
            <a:extLst>
              <a:ext uri="{FF2B5EF4-FFF2-40B4-BE49-F238E27FC236}">
                <a16:creationId xmlns:a16="http://schemas.microsoft.com/office/drawing/2014/main" id="{1FADA525-8DC3-584F-A8F9-D77B29843381}"/>
              </a:ext>
            </a:extLst>
          </p:cNvPr>
          <p:cNvPicPr>
            <a:picLocks noChangeAspect="1"/>
          </p:cNvPicPr>
          <p:nvPr/>
        </p:nvPicPr>
        <p:blipFill>
          <a:blip r:embed="rId2"/>
          <a:stretch>
            <a:fillRect/>
          </a:stretch>
        </p:blipFill>
        <p:spPr>
          <a:xfrm>
            <a:off x="2089418" y="2199038"/>
            <a:ext cx="1968500" cy="3441700"/>
          </a:xfrm>
          <a:prstGeom prst="rect">
            <a:avLst/>
          </a:prstGeom>
        </p:spPr>
      </p:pic>
      <p:pic>
        <p:nvPicPr>
          <p:cNvPr id="6" name="Picture 5">
            <a:extLst>
              <a:ext uri="{FF2B5EF4-FFF2-40B4-BE49-F238E27FC236}">
                <a16:creationId xmlns:a16="http://schemas.microsoft.com/office/drawing/2014/main" id="{FFAB4DE6-5FBB-2244-9CBD-7BF53E8362F4}"/>
              </a:ext>
            </a:extLst>
          </p:cNvPr>
          <p:cNvPicPr>
            <a:picLocks noChangeAspect="1"/>
          </p:cNvPicPr>
          <p:nvPr/>
        </p:nvPicPr>
        <p:blipFill>
          <a:blip r:embed="rId3"/>
          <a:stretch>
            <a:fillRect/>
          </a:stretch>
        </p:blipFill>
        <p:spPr>
          <a:xfrm>
            <a:off x="4195999" y="5348638"/>
            <a:ext cx="1092200" cy="292100"/>
          </a:xfrm>
          <a:prstGeom prst="rect">
            <a:avLst/>
          </a:prstGeom>
        </p:spPr>
      </p:pic>
      <p:pic>
        <p:nvPicPr>
          <p:cNvPr id="7" name="Picture 6">
            <a:extLst>
              <a:ext uri="{FF2B5EF4-FFF2-40B4-BE49-F238E27FC236}">
                <a16:creationId xmlns:a16="http://schemas.microsoft.com/office/drawing/2014/main" id="{88FC9192-6B29-4743-9C13-3F971C62BEB8}"/>
              </a:ext>
            </a:extLst>
          </p:cNvPr>
          <p:cNvPicPr>
            <a:picLocks noChangeAspect="1"/>
          </p:cNvPicPr>
          <p:nvPr/>
        </p:nvPicPr>
        <p:blipFill>
          <a:blip r:embed="rId4"/>
          <a:stretch>
            <a:fillRect/>
          </a:stretch>
        </p:blipFill>
        <p:spPr>
          <a:xfrm>
            <a:off x="5515185" y="5158138"/>
            <a:ext cx="3346027" cy="482600"/>
          </a:xfrm>
          <a:prstGeom prst="rect">
            <a:avLst/>
          </a:prstGeom>
        </p:spPr>
      </p:pic>
    </p:spTree>
    <p:extLst>
      <p:ext uri="{BB962C8B-B14F-4D97-AF65-F5344CB8AC3E}">
        <p14:creationId xmlns:p14="http://schemas.microsoft.com/office/powerpoint/2010/main" val="299125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E801-EBBD-234C-8081-E61C7511D29B}"/>
              </a:ext>
            </a:extLst>
          </p:cNvPr>
          <p:cNvSpPr>
            <a:spLocks noGrp="1"/>
          </p:cNvSpPr>
          <p:nvPr>
            <p:ph type="title"/>
          </p:nvPr>
        </p:nvSpPr>
        <p:spPr/>
        <p:txBody>
          <a:bodyPr/>
          <a:lstStyle/>
          <a:p>
            <a:r>
              <a:rPr lang="en-US" dirty="0"/>
              <a:t>Modify the JavaScript Code Source</a:t>
            </a:r>
          </a:p>
        </p:txBody>
      </p:sp>
      <p:sp>
        <p:nvSpPr>
          <p:cNvPr id="9" name="Content Placeholder 2">
            <a:extLst>
              <a:ext uri="{FF2B5EF4-FFF2-40B4-BE49-F238E27FC236}">
                <a16:creationId xmlns:a16="http://schemas.microsoft.com/office/drawing/2014/main" id="{19AC3137-1B3A-7346-9F5C-6A8B21D223CA}"/>
              </a:ext>
            </a:extLst>
          </p:cNvPr>
          <p:cNvSpPr>
            <a:spLocks noGrp="1"/>
          </p:cNvSpPr>
          <p:nvPr>
            <p:ph idx="1"/>
          </p:nvPr>
        </p:nvSpPr>
        <p:spPr>
          <a:xfrm>
            <a:off x="7988969" y="2052116"/>
            <a:ext cx="3359216" cy="3997828"/>
          </a:xfrm>
        </p:spPr>
        <p:txBody>
          <a:bodyPr/>
          <a:lstStyle/>
          <a:p>
            <a:endParaRPr lang="en-US" dirty="0"/>
          </a:p>
          <a:p>
            <a:r>
              <a:rPr lang="en-US" dirty="0"/>
              <a:t>Replace old code with this new function</a:t>
            </a:r>
          </a:p>
          <a:p>
            <a:r>
              <a:rPr lang="en-US" dirty="0"/>
              <a:t>Save</a:t>
            </a:r>
          </a:p>
          <a:p>
            <a:r>
              <a:rPr lang="en-US" dirty="0"/>
              <a:t>Deploy</a:t>
            </a:r>
          </a:p>
        </p:txBody>
      </p:sp>
      <p:sp>
        <p:nvSpPr>
          <p:cNvPr id="5" name="TextBox 4">
            <a:extLst>
              <a:ext uri="{FF2B5EF4-FFF2-40B4-BE49-F238E27FC236}">
                <a16:creationId xmlns:a16="http://schemas.microsoft.com/office/drawing/2014/main" id="{A84A37CA-5F42-464D-A9F5-1DC6D6BDB325}"/>
              </a:ext>
            </a:extLst>
          </p:cNvPr>
          <p:cNvSpPr txBox="1"/>
          <p:nvPr/>
        </p:nvSpPr>
        <p:spPr>
          <a:xfrm>
            <a:off x="1047551" y="1957069"/>
            <a:ext cx="6941418" cy="4247317"/>
          </a:xfrm>
          <a:prstGeom prst="rect">
            <a:avLst/>
          </a:prstGeom>
          <a:solidFill>
            <a:schemeClr val="tx1">
              <a:lumMod val="85000"/>
            </a:schemeClr>
          </a:solidFill>
        </p:spPr>
        <p:txBody>
          <a:bodyPr wrap="square">
            <a:spAutoFit/>
          </a:bodyPr>
          <a:lstStyle/>
          <a:p>
            <a:r>
              <a:rPr lang="en-US" b="0" i="0" u="none" strike="noStrike" dirty="0">
                <a:solidFill>
                  <a:srgbClr val="7D8B99"/>
                </a:solidFill>
                <a:effectLst/>
                <a:latin typeface="Consolas" panose="020B0609020204030204" pitchFamily="49" charset="0"/>
              </a:rPr>
              <a:t>// handler function, the entry point to our code</a:t>
            </a:r>
          </a:p>
          <a:p>
            <a:r>
              <a:rPr lang="en-US" b="0" i="0" u="none" strike="noStrike" dirty="0">
                <a:solidFill>
                  <a:srgbClr val="7D8B99"/>
                </a:solidFill>
                <a:effectLst/>
                <a:latin typeface="Consolas" panose="020B0609020204030204" pitchFamily="49" charset="0"/>
              </a:rPr>
              <a:t>// Receives </a:t>
            </a:r>
            <a:r>
              <a:rPr lang="en-US" i="0" u="none" strike="noStrike" dirty="0">
                <a:solidFill>
                  <a:srgbClr val="7D8B99"/>
                </a:solidFill>
                <a:effectLst/>
                <a:latin typeface="Consolas" panose="020B0609020204030204" pitchFamily="49" charset="0"/>
              </a:rPr>
              <a:t>event</a:t>
            </a:r>
            <a:r>
              <a:rPr lang="en-US" b="0" i="0" u="none" strike="noStrike" dirty="0">
                <a:solidFill>
                  <a:srgbClr val="7D8B99"/>
                </a:solidFill>
                <a:effectLst/>
                <a:latin typeface="Consolas" panose="020B0609020204030204" pitchFamily="49" charset="0"/>
              </a:rPr>
              <a:t> param that triggers the function</a:t>
            </a:r>
            <a:r>
              <a:rPr lang="en-US" b="0" i="0" u="none" strike="noStrike" dirty="0">
                <a:solidFill>
                  <a:srgbClr val="333333"/>
                </a:solidFill>
                <a:effectLst/>
                <a:latin typeface="Consolas" panose="020B0609020204030204" pitchFamily="49" charset="0"/>
              </a:rPr>
              <a:t> </a:t>
            </a:r>
            <a:r>
              <a:rPr lang="en-US" b="0" i="0" u="none" strike="noStrike" dirty="0" err="1">
                <a:solidFill>
                  <a:srgbClr val="333333"/>
                </a:solidFill>
                <a:effectLst/>
                <a:latin typeface="Consolas" panose="020B0609020204030204" pitchFamily="49" charset="0"/>
              </a:rPr>
              <a:t>exports</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handler</a:t>
            </a:r>
            <a:r>
              <a:rPr lang="en-US" b="0" i="0" u="none" strike="noStrike" dirty="0">
                <a:solidFill>
                  <a:srgbClr val="333333"/>
                </a:solidFill>
                <a:effectLst/>
                <a:latin typeface="Consolas" panose="020B0609020204030204" pitchFamily="49" charset="0"/>
              </a:rPr>
              <a:t> </a:t>
            </a:r>
            <a:r>
              <a:rPr lang="en-US" b="0" i="0" u="none" strike="noStrike" dirty="0">
                <a:solidFill>
                  <a:srgbClr val="A67F59"/>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1990B8"/>
                </a:solidFill>
                <a:effectLst/>
                <a:latin typeface="Consolas" panose="020B0609020204030204" pitchFamily="49" charset="0"/>
              </a:rPr>
              <a:t>async</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event</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A67F59"/>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7D8B99"/>
                </a:solidFill>
                <a:effectLst/>
                <a:latin typeface="Consolas" panose="020B0609020204030204" pitchFamily="49" charset="0"/>
              </a:rPr>
              <a:t>// Extract values from event and format as string</a:t>
            </a:r>
            <a:endParaRPr lang="en-US" b="0" i="0" u="none" strike="noStrike" dirty="0">
              <a:solidFill>
                <a:srgbClr val="333333"/>
              </a:solidFill>
              <a:effectLst/>
              <a:latin typeface="Consolas" panose="020B0609020204030204" pitchFamily="49" charset="0"/>
            </a:endParaRPr>
          </a:p>
          <a:p>
            <a:r>
              <a:rPr lang="en-US" dirty="0">
                <a:solidFill>
                  <a:srgbClr val="333333"/>
                </a:solidFill>
                <a:latin typeface="Consolas" panose="020B0609020204030204" pitchFamily="49" charset="0"/>
              </a:rPr>
              <a:t>    </a:t>
            </a:r>
            <a:r>
              <a:rPr lang="en-US" b="0" i="0" u="none" strike="noStrike" dirty="0">
                <a:solidFill>
                  <a:srgbClr val="1990B8"/>
                </a:solidFill>
                <a:effectLst/>
                <a:latin typeface="Consolas" panose="020B0609020204030204" pitchFamily="49" charset="0"/>
              </a:rPr>
              <a:t>let</a:t>
            </a:r>
            <a:r>
              <a:rPr lang="en-US" b="0" i="0" u="none" strike="noStrike" dirty="0">
                <a:solidFill>
                  <a:srgbClr val="333333"/>
                </a:solidFill>
                <a:effectLst/>
                <a:latin typeface="Consolas" panose="020B0609020204030204" pitchFamily="49" charset="0"/>
              </a:rPr>
              <a:t> name </a:t>
            </a:r>
            <a:r>
              <a:rPr lang="en-US" b="0" i="0" u="none" strike="noStrike" dirty="0">
                <a:solidFill>
                  <a:srgbClr val="A67F59"/>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err="1">
                <a:solidFill>
                  <a:srgbClr val="333333"/>
                </a:solidFill>
                <a:effectLst/>
                <a:latin typeface="Consolas" panose="020B0609020204030204" pitchFamily="49" charset="0"/>
              </a:rPr>
              <a:t>JSON</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2F9C0A"/>
                </a:solidFill>
                <a:effectLst/>
                <a:latin typeface="Consolas" panose="020B0609020204030204" pitchFamily="49" charset="0"/>
              </a:rPr>
              <a:t>stringify</a:t>
            </a:r>
            <a:r>
              <a:rPr lang="en-US" b="0" i="0" u="none" strike="noStrike" dirty="0">
                <a:solidFill>
                  <a:srgbClr val="5F6364"/>
                </a:solidFill>
                <a:effectLst/>
                <a:latin typeface="Consolas" panose="020B0609020204030204" pitchFamily="49" charset="0"/>
              </a:rPr>
              <a:t>(</a:t>
            </a:r>
            <a:r>
              <a:rPr lang="en-US" b="0" i="0" u="none" strike="noStrike" dirty="0">
                <a:solidFill>
                  <a:srgbClr val="2F9C0A"/>
                </a:solidFill>
                <a:effectLst/>
                <a:latin typeface="Consolas" panose="020B0609020204030204" pitchFamily="49" charset="0"/>
              </a:rPr>
              <a:t>`Hello from Lambda, </a:t>
            </a:r>
          </a:p>
          <a:p>
            <a:r>
              <a:rPr lang="en-US" dirty="0">
                <a:solidFill>
                  <a:srgbClr val="2F9C0A"/>
                </a:solidFill>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event</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firstName</a:t>
            </a:r>
            <a:r>
              <a:rPr lang="en-US" b="0" i="0" u="none" strike="noStrike" dirty="0">
                <a:solidFill>
                  <a:srgbClr val="5F6364"/>
                </a:solidFill>
                <a:effectLst/>
                <a:latin typeface="Consolas" panose="020B0609020204030204" pitchFamily="49" charset="0"/>
              </a:rPr>
              <a:t>}</a:t>
            </a:r>
            <a:r>
              <a:rPr lang="en-US" b="0" i="0" u="none" strike="noStrike" dirty="0">
                <a:solidFill>
                  <a:srgbClr val="2F9C0A"/>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event</a:t>
            </a:r>
            <a:r>
              <a:rPr lang="en-US" b="0" i="0" u="none" strike="noStrike" dirty="0" err="1">
                <a:solidFill>
                  <a:srgbClr val="5F6364"/>
                </a:solidFill>
                <a:effectLst/>
                <a:latin typeface="Consolas" panose="020B0609020204030204" pitchFamily="49" charset="0"/>
              </a:rPr>
              <a:t>.</a:t>
            </a:r>
            <a:r>
              <a:rPr lang="en-US" b="0" i="0" u="none" strike="noStrike" dirty="0" err="1">
                <a:solidFill>
                  <a:srgbClr val="333333"/>
                </a:solidFill>
                <a:effectLst/>
                <a:latin typeface="Consolas" panose="020B0609020204030204" pitchFamily="49" charset="0"/>
              </a:rPr>
              <a:t>lastName</a:t>
            </a:r>
            <a:r>
              <a:rPr lang="en-US" b="0" i="0" u="none" strike="noStrike" dirty="0">
                <a:solidFill>
                  <a:srgbClr val="5F6364"/>
                </a:solidFill>
                <a:effectLst/>
                <a:latin typeface="Consolas" panose="020B0609020204030204" pitchFamily="49" charset="0"/>
              </a:rPr>
              <a:t>}</a:t>
            </a:r>
            <a:r>
              <a:rPr lang="en-US" b="0" i="0" u="none" strike="noStrike" dirty="0">
                <a:solidFill>
                  <a:srgbClr val="2F9C0A"/>
                </a:solidFill>
                <a:effectLst/>
                <a:latin typeface="Consolas" panose="020B0609020204030204" pitchFamily="49" charset="0"/>
              </a:rPr>
              <a:t>`</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7D8B99"/>
                </a:solidFill>
                <a:effectLst/>
                <a:latin typeface="Consolas" panose="020B0609020204030204" pitchFamily="49" charset="0"/>
              </a:rPr>
              <a:t>// Create a JSON object with our response</a:t>
            </a:r>
          </a:p>
          <a:p>
            <a:r>
              <a:rPr lang="en-US" dirty="0">
                <a:solidFill>
                  <a:srgbClr val="7D8B99"/>
                </a:solidFill>
                <a:latin typeface="Consolas" panose="020B0609020204030204" pitchFamily="49" charset="0"/>
              </a:rPr>
              <a:t>    //</a:t>
            </a:r>
            <a:r>
              <a:rPr lang="en-US" b="0" i="0" u="none" strike="noStrike" dirty="0">
                <a:solidFill>
                  <a:srgbClr val="7D8B99"/>
                </a:solidFill>
                <a:effectLst/>
                <a:latin typeface="Consolas" panose="020B0609020204030204" pitchFamily="49" charset="0"/>
              </a:rPr>
              <a:t>     and store it in a constant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1990B8"/>
                </a:solidFill>
                <a:effectLst/>
                <a:latin typeface="Consolas" panose="020B0609020204030204" pitchFamily="49" charset="0"/>
              </a:rPr>
              <a:t>const</a:t>
            </a:r>
            <a:r>
              <a:rPr lang="en-US" b="0" i="0" u="none" strike="noStrike" dirty="0">
                <a:solidFill>
                  <a:srgbClr val="333333"/>
                </a:solidFill>
                <a:effectLst/>
                <a:latin typeface="Consolas" panose="020B0609020204030204" pitchFamily="49" charset="0"/>
              </a:rPr>
              <a:t> response </a:t>
            </a:r>
            <a:r>
              <a:rPr lang="en-US" b="0" i="0" u="none" strike="noStrike" dirty="0">
                <a:solidFill>
                  <a:srgbClr val="A67F59"/>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err="1">
                <a:solidFill>
                  <a:srgbClr val="333333"/>
                </a:solidFill>
                <a:effectLst/>
                <a:latin typeface="Consolas" panose="020B0609020204030204" pitchFamily="49" charset="0"/>
              </a:rPr>
              <a:t>statusCode</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r>
              <a:rPr lang="en-US" b="0" i="0" u="none" strike="noStrike" dirty="0">
                <a:solidFill>
                  <a:srgbClr val="C92C2C"/>
                </a:solidFill>
                <a:effectLst/>
                <a:latin typeface="Consolas" panose="020B0609020204030204" pitchFamily="49" charset="0"/>
              </a:rPr>
              <a:t>200</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body</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name </a:t>
            </a:r>
          </a:p>
          <a:p>
            <a:r>
              <a:rPr lang="en-US" dirty="0">
                <a:solidFill>
                  <a:srgbClr val="333333"/>
                </a:solidFill>
                <a:latin typeface="Consolas" panose="020B0609020204030204" pitchFamily="49" charset="0"/>
              </a:rPr>
              <a:t>    </a:t>
            </a:r>
            <a:r>
              <a:rPr lang="en-US" b="0" i="0" u="none" strike="noStrike" dirty="0">
                <a:solidFill>
                  <a:srgbClr val="5F6364"/>
                </a:solidFill>
                <a:effectLst/>
                <a:latin typeface="Consolas" panose="020B0609020204030204" pitchFamily="49" charset="0"/>
              </a:rPr>
              <a: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a:t>
            </a:r>
            <a:r>
              <a:rPr lang="en-US" b="0" i="0" u="none" strike="noStrike" dirty="0">
                <a:solidFill>
                  <a:srgbClr val="7D8B99"/>
                </a:solidFill>
                <a:effectLst/>
                <a:latin typeface="Consolas" panose="020B0609020204030204" pitchFamily="49" charset="0"/>
              </a:rPr>
              <a:t>// Return the response constant</a:t>
            </a:r>
            <a:r>
              <a:rPr lang="en-US" b="0" i="0" u="none" strike="noStrike" dirty="0">
                <a:solidFill>
                  <a:srgbClr val="333333"/>
                </a:solidFill>
                <a:effectLst/>
                <a:latin typeface="Consolas" panose="020B0609020204030204" pitchFamily="49" charset="0"/>
              </a:rPr>
              <a:t> </a:t>
            </a:r>
          </a:p>
          <a:p>
            <a:r>
              <a:rPr lang="en-US" dirty="0">
                <a:solidFill>
                  <a:srgbClr val="333333"/>
                </a:solidFill>
                <a:latin typeface="Consolas" panose="020B0609020204030204" pitchFamily="49" charset="0"/>
              </a:rPr>
              <a:t>    </a:t>
            </a:r>
            <a:r>
              <a:rPr lang="en-US" b="0" i="0" u="none" strike="noStrike" dirty="0">
                <a:solidFill>
                  <a:srgbClr val="1990B8"/>
                </a:solidFill>
                <a:effectLst/>
                <a:latin typeface="Consolas" panose="020B0609020204030204" pitchFamily="49" charset="0"/>
              </a:rPr>
              <a:t>return</a:t>
            </a:r>
            <a:r>
              <a:rPr lang="en-US" b="0" i="0" u="none" strike="noStrike" dirty="0">
                <a:solidFill>
                  <a:srgbClr val="333333"/>
                </a:solidFill>
                <a:effectLst/>
                <a:latin typeface="Consolas" panose="020B0609020204030204" pitchFamily="49" charset="0"/>
              </a:rPr>
              <a:t> response</a:t>
            </a:r>
            <a:r>
              <a:rPr lang="en-US" b="0" i="0" u="none" strike="noStrike" dirty="0">
                <a:solidFill>
                  <a:srgbClr val="5F6364"/>
                </a:solidFill>
                <a:effectLst/>
                <a:latin typeface="Consolas" panose="020B0609020204030204" pitchFamily="49" charset="0"/>
              </a:rPr>
              <a: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a:t>
            </a:r>
            <a:endParaRPr lang="en-US" dirty="0"/>
          </a:p>
        </p:txBody>
      </p:sp>
      <p:pic>
        <p:nvPicPr>
          <p:cNvPr id="6" name="Picture 5">
            <a:extLst>
              <a:ext uri="{FF2B5EF4-FFF2-40B4-BE49-F238E27FC236}">
                <a16:creationId xmlns:a16="http://schemas.microsoft.com/office/drawing/2014/main" id="{64ADED2C-FF75-8D48-91B1-7986DCDF4CB2}"/>
              </a:ext>
            </a:extLst>
          </p:cNvPr>
          <p:cNvPicPr>
            <a:picLocks noChangeAspect="1"/>
          </p:cNvPicPr>
          <p:nvPr/>
        </p:nvPicPr>
        <p:blipFill>
          <a:blip r:embed="rId2"/>
          <a:stretch>
            <a:fillRect/>
          </a:stretch>
        </p:blipFill>
        <p:spPr>
          <a:xfrm>
            <a:off x="5791200" y="3308350"/>
            <a:ext cx="609600" cy="241300"/>
          </a:xfrm>
          <a:prstGeom prst="rect">
            <a:avLst/>
          </a:prstGeom>
        </p:spPr>
      </p:pic>
      <p:pic>
        <p:nvPicPr>
          <p:cNvPr id="7" name="Picture 6">
            <a:extLst>
              <a:ext uri="{FF2B5EF4-FFF2-40B4-BE49-F238E27FC236}">
                <a16:creationId xmlns:a16="http://schemas.microsoft.com/office/drawing/2014/main" id="{9E15ED0C-4A65-604D-88D2-437AE1691824}"/>
              </a:ext>
            </a:extLst>
          </p:cNvPr>
          <p:cNvPicPr>
            <a:picLocks noChangeAspect="1"/>
          </p:cNvPicPr>
          <p:nvPr/>
        </p:nvPicPr>
        <p:blipFill>
          <a:blip r:embed="rId3"/>
          <a:stretch>
            <a:fillRect/>
          </a:stretch>
        </p:blipFill>
        <p:spPr>
          <a:xfrm>
            <a:off x="7524949" y="5264275"/>
            <a:ext cx="3619500" cy="952500"/>
          </a:xfrm>
          <a:prstGeom prst="rect">
            <a:avLst/>
          </a:prstGeom>
        </p:spPr>
      </p:pic>
    </p:spTree>
    <p:extLst>
      <p:ext uri="{BB962C8B-B14F-4D97-AF65-F5344CB8AC3E}">
        <p14:creationId xmlns:p14="http://schemas.microsoft.com/office/powerpoint/2010/main" val="294923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0A7D-DAFC-BD48-BDD6-80D129D8E597}"/>
              </a:ext>
            </a:extLst>
          </p:cNvPr>
          <p:cNvSpPr>
            <a:spLocks noGrp="1"/>
          </p:cNvSpPr>
          <p:nvPr>
            <p:ph type="title"/>
          </p:nvPr>
        </p:nvSpPr>
        <p:spPr/>
        <p:txBody>
          <a:bodyPr/>
          <a:lstStyle/>
          <a:p>
            <a:r>
              <a:rPr lang="en-US" dirty="0"/>
              <a:t>A Reflection on REST</a:t>
            </a:r>
            <a:br>
              <a:rPr lang="en-US" dirty="0"/>
            </a:br>
            <a:r>
              <a:rPr lang="en-US" dirty="0" err="1"/>
              <a:t>REpresentational</a:t>
            </a:r>
            <a:r>
              <a:rPr lang="en-US" dirty="0"/>
              <a:t> State Transfer</a:t>
            </a:r>
          </a:p>
        </p:txBody>
      </p:sp>
      <p:sp>
        <p:nvSpPr>
          <p:cNvPr id="3" name="Content Placeholder 2">
            <a:extLst>
              <a:ext uri="{FF2B5EF4-FFF2-40B4-BE49-F238E27FC236}">
                <a16:creationId xmlns:a16="http://schemas.microsoft.com/office/drawing/2014/main" id="{5D693E9C-ACA6-3D4A-98A7-05431F405E0D}"/>
              </a:ext>
            </a:extLst>
          </p:cNvPr>
          <p:cNvSpPr>
            <a:spLocks noGrp="1"/>
          </p:cNvSpPr>
          <p:nvPr>
            <p:ph idx="1"/>
          </p:nvPr>
        </p:nvSpPr>
        <p:spPr/>
        <p:txBody>
          <a:bodyPr/>
          <a:lstStyle/>
          <a:p>
            <a:r>
              <a:rPr lang="en-US" b="1" dirty="0"/>
              <a:t>Separation of Client and Server</a:t>
            </a:r>
          </a:p>
          <a:p>
            <a:pPr lvl="1"/>
            <a:r>
              <a:rPr lang="en-US" dirty="0"/>
              <a:t>Applications are no longer monolithic</a:t>
            </a:r>
          </a:p>
          <a:p>
            <a:pPr lvl="1"/>
            <a:r>
              <a:rPr lang="en-US" dirty="0"/>
              <a:t>User Interface, Data and Logic are ‘independent’</a:t>
            </a:r>
          </a:p>
          <a:p>
            <a:r>
              <a:rPr lang="en-US" b="1" dirty="0"/>
              <a:t>Statelessness</a:t>
            </a:r>
          </a:p>
          <a:p>
            <a:pPr lvl="1"/>
            <a:r>
              <a:rPr lang="en-US" dirty="0"/>
              <a:t>Server saves all information at the end of each transaction</a:t>
            </a:r>
          </a:p>
          <a:p>
            <a:pPr lvl="1"/>
            <a:r>
              <a:rPr lang="en-US" dirty="0"/>
              <a:t>Server has defined endpoints to service a request</a:t>
            </a:r>
          </a:p>
          <a:p>
            <a:pPr lvl="1"/>
            <a:r>
              <a:rPr lang="en-US" dirty="0"/>
              <a:t>Client must introduce itself each time to do a transaction</a:t>
            </a:r>
          </a:p>
          <a:p>
            <a:pPr lvl="1"/>
            <a:r>
              <a:rPr lang="en-US" dirty="0"/>
              <a:t>Client makes a request with an HTTP verb</a:t>
            </a:r>
          </a:p>
        </p:txBody>
      </p:sp>
    </p:spTree>
    <p:extLst>
      <p:ext uri="{BB962C8B-B14F-4D97-AF65-F5344CB8AC3E}">
        <p14:creationId xmlns:p14="http://schemas.microsoft.com/office/powerpoint/2010/main" val="2290896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DF75-9E55-874D-9FDC-663D56A4C690}"/>
              </a:ext>
            </a:extLst>
          </p:cNvPr>
          <p:cNvSpPr>
            <a:spLocks noGrp="1"/>
          </p:cNvSpPr>
          <p:nvPr>
            <p:ph type="title"/>
          </p:nvPr>
        </p:nvSpPr>
        <p:spPr/>
        <p:txBody>
          <a:bodyPr/>
          <a:lstStyle/>
          <a:p>
            <a:r>
              <a:rPr lang="en-US" dirty="0"/>
              <a:t>Configure test event</a:t>
            </a:r>
          </a:p>
        </p:txBody>
      </p:sp>
      <p:sp>
        <p:nvSpPr>
          <p:cNvPr id="3" name="Content Placeholder 2">
            <a:extLst>
              <a:ext uri="{FF2B5EF4-FFF2-40B4-BE49-F238E27FC236}">
                <a16:creationId xmlns:a16="http://schemas.microsoft.com/office/drawing/2014/main" id="{8A335B93-4DA5-544E-B526-E556EA8B61C8}"/>
              </a:ext>
            </a:extLst>
          </p:cNvPr>
          <p:cNvSpPr>
            <a:spLocks noGrp="1"/>
          </p:cNvSpPr>
          <p:nvPr>
            <p:ph idx="1"/>
          </p:nvPr>
        </p:nvSpPr>
        <p:spPr>
          <a:xfrm>
            <a:off x="3759200" y="2052116"/>
            <a:ext cx="6810939" cy="3997828"/>
          </a:xfrm>
        </p:spPr>
        <p:txBody>
          <a:bodyPr/>
          <a:lstStyle/>
          <a:p>
            <a:r>
              <a:rPr lang="en-US" dirty="0"/>
              <a:t>Configure test event</a:t>
            </a:r>
          </a:p>
          <a:p>
            <a:r>
              <a:rPr lang="en-US" dirty="0"/>
              <a:t>Create the JSON to be passed as the event parameter</a:t>
            </a:r>
          </a:p>
          <a:p>
            <a:r>
              <a:rPr lang="en-US" dirty="0"/>
              <a:t>Event name:	</a:t>
            </a:r>
            <a:r>
              <a:rPr lang="en-US" i="1" dirty="0" err="1"/>
              <a:t>HelloWorldTestEvent</a:t>
            </a:r>
            <a:endParaRPr lang="en-US" dirty="0"/>
          </a:p>
          <a:p>
            <a:r>
              <a:rPr lang="en-US" dirty="0"/>
              <a:t>Save</a:t>
            </a:r>
          </a:p>
          <a:p>
            <a:r>
              <a:rPr lang="en-US" dirty="0"/>
              <a:t>Test</a:t>
            </a:r>
          </a:p>
          <a:p>
            <a:r>
              <a:rPr lang="en-US" dirty="0"/>
              <a:t>Note Response</a:t>
            </a:r>
          </a:p>
        </p:txBody>
      </p:sp>
      <p:pic>
        <p:nvPicPr>
          <p:cNvPr id="4" name="Picture 3">
            <a:extLst>
              <a:ext uri="{FF2B5EF4-FFF2-40B4-BE49-F238E27FC236}">
                <a16:creationId xmlns:a16="http://schemas.microsoft.com/office/drawing/2014/main" id="{6C7509A0-B20E-A44F-A9D7-993015A701FD}"/>
              </a:ext>
            </a:extLst>
          </p:cNvPr>
          <p:cNvPicPr>
            <a:picLocks noChangeAspect="1"/>
          </p:cNvPicPr>
          <p:nvPr/>
        </p:nvPicPr>
        <p:blipFill>
          <a:blip r:embed="rId2"/>
          <a:stretch>
            <a:fillRect/>
          </a:stretch>
        </p:blipFill>
        <p:spPr>
          <a:xfrm>
            <a:off x="1189408" y="2052116"/>
            <a:ext cx="2273300" cy="2641600"/>
          </a:xfrm>
          <a:prstGeom prst="rect">
            <a:avLst/>
          </a:prstGeom>
        </p:spPr>
      </p:pic>
      <p:pic>
        <p:nvPicPr>
          <p:cNvPr id="5" name="Picture 4">
            <a:extLst>
              <a:ext uri="{FF2B5EF4-FFF2-40B4-BE49-F238E27FC236}">
                <a16:creationId xmlns:a16="http://schemas.microsoft.com/office/drawing/2014/main" id="{1255B590-88A3-874F-AAA0-4BA75D2ECEDF}"/>
              </a:ext>
            </a:extLst>
          </p:cNvPr>
          <p:cNvPicPr>
            <a:picLocks noChangeAspect="1"/>
          </p:cNvPicPr>
          <p:nvPr/>
        </p:nvPicPr>
        <p:blipFill>
          <a:blip r:embed="rId3"/>
          <a:stretch>
            <a:fillRect/>
          </a:stretch>
        </p:blipFill>
        <p:spPr>
          <a:xfrm>
            <a:off x="516308" y="1174085"/>
            <a:ext cx="1346200" cy="711200"/>
          </a:xfrm>
          <a:prstGeom prst="rect">
            <a:avLst/>
          </a:prstGeom>
        </p:spPr>
      </p:pic>
      <p:pic>
        <p:nvPicPr>
          <p:cNvPr id="6" name="Picture 5">
            <a:extLst>
              <a:ext uri="{FF2B5EF4-FFF2-40B4-BE49-F238E27FC236}">
                <a16:creationId xmlns:a16="http://schemas.microsoft.com/office/drawing/2014/main" id="{5D46B4EA-D7E2-5442-8C3D-2C817F1CC0C3}"/>
              </a:ext>
            </a:extLst>
          </p:cNvPr>
          <p:cNvPicPr>
            <a:picLocks noChangeAspect="1"/>
          </p:cNvPicPr>
          <p:nvPr/>
        </p:nvPicPr>
        <p:blipFill>
          <a:blip r:embed="rId4"/>
          <a:stretch>
            <a:fillRect/>
          </a:stretch>
        </p:blipFill>
        <p:spPr>
          <a:xfrm>
            <a:off x="6346035" y="4329806"/>
            <a:ext cx="3479800" cy="2298700"/>
          </a:xfrm>
          <a:prstGeom prst="rect">
            <a:avLst/>
          </a:prstGeom>
        </p:spPr>
      </p:pic>
    </p:spTree>
    <p:extLst>
      <p:ext uri="{BB962C8B-B14F-4D97-AF65-F5344CB8AC3E}">
        <p14:creationId xmlns:p14="http://schemas.microsoft.com/office/powerpoint/2010/main" val="3764890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A5D5-D7CC-A94F-86BA-3EB8508677BD}"/>
              </a:ext>
            </a:extLst>
          </p:cNvPr>
          <p:cNvSpPr>
            <a:spLocks noGrp="1"/>
          </p:cNvSpPr>
          <p:nvPr>
            <p:ph type="title"/>
          </p:nvPr>
        </p:nvSpPr>
        <p:spPr/>
        <p:txBody>
          <a:bodyPr>
            <a:noAutofit/>
          </a:bodyPr>
          <a:lstStyle/>
          <a:p>
            <a:r>
              <a:rPr lang="en-US" sz="2400" dirty="0"/>
              <a:t>Module 3: Link a Serverless Function to a Web App</a:t>
            </a:r>
            <a:br>
              <a:rPr lang="en-US" sz="2400" dirty="0"/>
            </a:br>
            <a:r>
              <a:rPr lang="en-US" sz="2400" dirty="0"/>
              <a:t>What You Will Learn</a:t>
            </a:r>
            <a:br>
              <a:rPr lang="en-US" sz="2400" dirty="0"/>
            </a:br>
            <a:br>
              <a:rPr lang="en-US" sz="2400" dirty="0"/>
            </a:br>
            <a:endParaRPr lang="en-US" sz="2400" dirty="0"/>
          </a:p>
        </p:txBody>
      </p:sp>
      <p:pic>
        <p:nvPicPr>
          <p:cNvPr id="3074" name="Picture 2" descr="full-stack amplify console arch diagram module 3">
            <a:extLst>
              <a:ext uri="{FF2B5EF4-FFF2-40B4-BE49-F238E27FC236}">
                <a16:creationId xmlns:a16="http://schemas.microsoft.com/office/drawing/2014/main" id="{DC863893-E1ED-DD43-925A-723AEC4B5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3" y="1885285"/>
            <a:ext cx="9814114" cy="41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228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A5D5-D7CC-A94F-86BA-3EB8508677BD}"/>
              </a:ext>
            </a:extLst>
          </p:cNvPr>
          <p:cNvSpPr>
            <a:spLocks noGrp="1"/>
          </p:cNvSpPr>
          <p:nvPr>
            <p:ph type="title"/>
          </p:nvPr>
        </p:nvSpPr>
        <p:spPr/>
        <p:txBody>
          <a:bodyPr>
            <a:noAutofit/>
          </a:bodyPr>
          <a:lstStyle/>
          <a:p>
            <a:r>
              <a:rPr lang="en-US" sz="2400" dirty="0"/>
              <a:t>Module 3: Link a Serverless Function to a Web App</a:t>
            </a:r>
            <a:br>
              <a:rPr lang="en-US" sz="2400" dirty="0"/>
            </a:br>
            <a:r>
              <a:rPr lang="en-US" sz="2400" dirty="0"/>
              <a:t>What You Will Learn</a:t>
            </a:r>
            <a:br>
              <a:rPr lang="en-US" sz="2400" dirty="0"/>
            </a:br>
            <a:br>
              <a:rPr lang="en-US" sz="2400" dirty="0"/>
            </a:br>
            <a:endParaRPr lang="en-US" sz="2400" dirty="0"/>
          </a:p>
        </p:txBody>
      </p:sp>
      <p:sp>
        <p:nvSpPr>
          <p:cNvPr id="3" name="Content Placeholder 2">
            <a:extLst>
              <a:ext uri="{FF2B5EF4-FFF2-40B4-BE49-F238E27FC236}">
                <a16:creationId xmlns:a16="http://schemas.microsoft.com/office/drawing/2014/main" id="{37437881-3B94-9443-863B-A31A3807070D}"/>
              </a:ext>
            </a:extLst>
          </p:cNvPr>
          <p:cNvSpPr>
            <a:spLocks noGrp="1"/>
          </p:cNvSpPr>
          <p:nvPr>
            <p:ph idx="1"/>
          </p:nvPr>
        </p:nvSpPr>
        <p:spPr/>
        <p:txBody>
          <a:bodyPr/>
          <a:lstStyle/>
          <a:p>
            <a:r>
              <a:rPr lang="en-US" dirty="0"/>
              <a:t>Create a new API using API Gateway</a:t>
            </a:r>
          </a:p>
          <a:p>
            <a:r>
              <a:rPr lang="en-US" dirty="0"/>
              <a:t>Define HTTP (Hypertext Transfer Protocol) methods on your API</a:t>
            </a:r>
          </a:p>
          <a:p>
            <a:r>
              <a:rPr lang="en-US" dirty="0"/>
              <a:t>Trigger a Lambda function from an API</a:t>
            </a:r>
          </a:p>
          <a:p>
            <a:r>
              <a:rPr lang="en-US" dirty="0"/>
              <a:t>Enable CORS on an API so you can consume it from a website</a:t>
            </a:r>
          </a:p>
          <a:p>
            <a:r>
              <a:rPr lang="en-US" dirty="0"/>
              <a:t>Test an API created with API Gateway from the AWS Management Console</a:t>
            </a:r>
          </a:p>
          <a:p>
            <a:endParaRPr lang="en-US" dirty="0"/>
          </a:p>
        </p:txBody>
      </p:sp>
    </p:spTree>
    <p:extLst>
      <p:ext uri="{BB962C8B-B14F-4D97-AF65-F5344CB8AC3E}">
        <p14:creationId xmlns:p14="http://schemas.microsoft.com/office/powerpoint/2010/main" val="114714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C55C-55A8-534F-9816-22751D49E014}"/>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13F1336E-652E-3844-97B6-F71C9254B495}"/>
              </a:ext>
            </a:extLst>
          </p:cNvPr>
          <p:cNvSpPr>
            <a:spLocks noGrp="1"/>
          </p:cNvSpPr>
          <p:nvPr>
            <p:ph idx="1"/>
          </p:nvPr>
        </p:nvSpPr>
        <p:spPr/>
        <p:txBody>
          <a:bodyPr>
            <a:normAutofit fontScale="77500" lnSpcReduction="20000"/>
          </a:bodyPr>
          <a:lstStyle/>
          <a:p>
            <a:r>
              <a:rPr lang="en-US" dirty="0"/>
              <a:t>RESTful API REST stands for "Representational State Transfer" and it is an architectural pattern for creating web services. API stands for "application program interface." Thus, a RESTful API is one that implements that architectural pattern.</a:t>
            </a:r>
          </a:p>
          <a:p>
            <a:r>
              <a:rPr lang="en-US" dirty="0"/>
              <a:t>HTTP Request Methods HTTP methods are designed to enable communications between clients and servers. Methods, like GET or PUT defined by the HTTP protocol, are used to indicate what action to take on a resource.</a:t>
            </a:r>
          </a:p>
          <a:p>
            <a:r>
              <a:rPr lang="en-US" dirty="0"/>
              <a:t>CORS The CORS (Cross Origin Resource Sharing) mechanism uses HTTP headers to tell a browser to allow a given web application run at one origin (domain) and have permission to access selected resources from a server at a different origin.</a:t>
            </a:r>
          </a:p>
          <a:p>
            <a:r>
              <a:rPr lang="en-US" dirty="0"/>
              <a:t>Edge Optimized A resource that uses the AWS Global Infrastructure to better serve clients all over the world.</a:t>
            </a:r>
          </a:p>
          <a:p>
            <a:endParaRPr lang="en-US" dirty="0"/>
          </a:p>
        </p:txBody>
      </p:sp>
    </p:spTree>
    <p:extLst>
      <p:ext uri="{BB962C8B-B14F-4D97-AF65-F5344CB8AC3E}">
        <p14:creationId xmlns:p14="http://schemas.microsoft.com/office/powerpoint/2010/main" val="171396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ECFD-3EE4-954C-8024-B4A8E658A147}"/>
              </a:ext>
            </a:extLst>
          </p:cNvPr>
          <p:cNvSpPr>
            <a:spLocks noGrp="1"/>
          </p:cNvSpPr>
          <p:nvPr>
            <p:ph type="title"/>
          </p:nvPr>
        </p:nvSpPr>
        <p:spPr/>
        <p:txBody>
          <a:bodyPr/>
          <a:lstStyle/>
          <a:p>
            <a:r>
              <a:rPr lang="en-US" dirty="0"/>
              <a:t>Create a New REST API</a:t>
            </a:r>
          </a:p>
        </p:txBody>
      </p:sp>
      <p:sp>
        <p:nvSpPr>
          <p:cNvPr id="3" name="Content Placeholder 2">
            <a:extLst>
              <a:ext uri="{FF2B5EF4-FFF2-40B4-BE49-F238E27FC236}">
                <a16:creationId xmlns:a16="http://schemas.microsoft.com/office/drawing/2014/main" id="{971A2B04-F5AB-D046-B06C-68CCD8DA471D}"/>
              </a:ext>
            </a:extLst>
          </p:cNvPr>
          <p:cNvSpPr>
            <a:spLocks noGrp="1"/>
          </p:cNvSpPr>
          <p:nvPr>
            <p:ph idx="1"/>
          </p:nvPr>
        </p:nvSpPr>
        <p:spPr>
          <a:xfrm>
            <a:off x="3150723" y="1751798"/>
            <a:ext cx="7802825" cy="3835529"/>
          </a:xfrm>
        </p:spPr>
        <p:txBody>
          <a:bodyPr/>
          <a:lstStyle/>
          <a:p>
            <a:r>
              <a:rPr lang="en-US" dirty="0"/>
              <a:t>Endpoint Type :	Edge optimized</a:t>
            </a:r>
          </a:p>
          <a:p>
            <a:pPr lvl="1"/>
            <a:r>
              <a:rPr lang="en-US" dirty="0"/>
              <a:t>Best for geographically distributed clients.</a:t>
            </a:r>
          </a:p>
          <a:p>
            <a:pPr lvl="1"/>
            <a:r>
              <a:rPr lang="en-US" dirty="0"/>
              <a:t>Good choice for public services being accessed from the Internet. </a:t>
            </a:r>
          </a:p>
          <a:p>
            <a:pPr lvl="1"/>
            <a:r>
              <a:rPr lang="en-US" dirty="0"/>
              <a:t>Regional endpoints are typically used for APIs that are accessed primarily from within the same AWS Region.</a:t>
            </a:r>
          </a:p>
          <a:p>
            <a:pPr lvl="1"/>
            <a:r>
              <a:rPr lang="en-US" dirty="0"/>
              <a:t>Save</a:t>
            </a:r>
          </a:p>
          <a:p>
            <a:endParaRPr lang="en-US" dirty="0"/>
          </a:p>
        </p:txBody>
      </p:sp>
      <p:pic>
        <p:nvPicPr>
          <p:cNvPr id="4" name="Picture 3">
            <a:extLst>
              <a:ext uri="{FF2B5EF4-FFF2-40B4-BE49-F238E27FC236}">
                <a16:creationId xmlns:a16="http://schemas.microsoft.com/office/drawing/2014/main" id="{B9FC35A6-D0F7-9C48-8A8D-CD70C90A80BD}"/>
              </a:ext>
            </a:extLst>
          </p:cNvPr>
          <p:cNvPicPr>
            <a:picLocks noChangeAspect="1"/>
          </p:cNvPicPr>
          <p:nvPr/>
        </p:nvPicPr>
        <p:blipFill rotWithShape="1">
          <a:blip r:embed="rId2"/>
          <a:srcRect r="72518"/>
          <a:stretch/>
        </p:blipFill>
        <p:spPr>
          <a:xfrm>
            <a:off x="108424" y="3891685"/>
            <a:ext cx="2581567" cy="1282700"/>
          </a:xfrm>
          <a:prstGeom prst="rect">
            <a:avLst/>
          </a:prstGeom>
        </p:spPr>
      </p:pic>
      <p:pic>
        <p:nvPicPr>
          <p:cNvPr id="6" name="Picture 5">
            <a:extLst>
              <a:ext uri="{FF2B5EF4-FFF2-40B4-BE49-F238E27FC236}">
                <a16:creationId xmlns:a16="http://schemas.microsoft.com/office/drawing/2014/main" id="{00180E07-8A25-714F-B557-56ECAC4D5D52}"/>
              </a:ext>
            </a:extLst>
          </p:cNvPr>
          <p:cNvPicPr>
            <a:picLocks noChangeAspect="1"/>
          </p:cNvPicPr>
          <p:nvPr/>
        </p:nvPicPr>
        <p:blipFill rotWithShape="1">
          <a:blip r:embed="rId3"/>
          <a:srcRect r="39626" b="16184"/>
          <a:stretch/>
        </p:blipFill>
        <p:spPr>
          <a:xfrm>
            <a:off x="5757931" y="4326417"/>
            <a:ext cx="4061438" cy="2367815"/>
          </a:xfrm>
          <a:prstGeom prst="rect">
            <a:avLst/>
          </a:prstGeom>
        </p:spPr>
      </p:pic>
      <p:pic>
        <p:nvPicPr>
          <p:cNvPr id="7" name="Picture 6">
            <a:extLst>
              <a:ext uri="{FF2B5EF4-FFF2-40B4-BE49-F238E27FC236}">
                <a16:creationId xmlns:a16="http://schemas.microsoft.com/office/drawing/2014/main" id="{E3A468E9-2371-A449-B7A0-27A3D3B0C5EB}"/>
              </a:ext>
            </a:extLst>
          </p:cNvPr>
          <p:cNvPicPr>
            <a:picLocks noChangeAspect="1"/>
          </p:cNvPicPr>
          <p:nvPr/>
        </p:nvPicPr>
        <p:blipFill>
          <a:blip r:embed="rId4"/>
          <a:stretch>
            <a:fillRect/>
          </a:stretch>
        </p:blipFill>
        <p:spPr>
          <a:xfrm>
            <a:off x="374274" y="1159438"/>
            <a:ext cx="1358900" cy="1193800"/>
          </a:xfrm>
          <a:prstGeom prst="rect">
            <a:avLst/>
          </a:prstGeom>
        </p:spPr>
      </p:pic>
      <p:pic>
        <p:nvPicPr>
          <p:cNvPr id="5" name="Picture 4">
            <a:extLst>
              <a:ext uri="{FF2B5EF4-FFF2-40B4-BE49-F238E27FC236}">
                <a16:creationId xmlns:a16="http://schemas.microsoft.com/office/drawing/2014/main" id="{E80EB08A-7C43-5C45-9B4D-C030A90E8F9E}"/>
              </a:ext>
            </a:extLst>
          </p:cNvPr>
          <p:cNvPicPr>
            <a:picLocks noChangeAspect="1"/>
          </p:cNvPicPr>
          <p:nvPr/>
        </p:nvPicPr>
        <p:blipFill>
          <a:blip r:embed="rId5"/>
          <a:stretch>
            <a:fillRect/>
          </a:stretch>
        </p:blipFill>
        <p:spPr>
          <a:xfrm>
            <a:off x="1162414" y="1885285"/>
            <a:ext cx="1993900" cy="1778000"/>
          </a:xfrm>
          <a:prstGeom prst="rect">
            <a:avLst/>
          </a:prstGeom>
        </p:spPr>
      </p:pic>
      <p:pic>
        <p:nvPicPr>
          <p:cNvPr id="8" name="Picture 7">
            <a:extLst>
              <a:ext uri="{FF2B5EF4-FFF2-40B4-BE49-F238E27FC236}">
                <a16:creationId xmlns:a16="http://schemas.microsoft.com/office/drawing/2014/main" id="{04FFAE6B-4601-E54E-A7B3-665198485B28}"/>
              </a:ext>
            </a:extLst>
          </p:cNvPr>
          <p:cNvPicPr>
            <a:picLocks noChangeAspect="1"/>
          </p:cNvPicPr>
          <p:nvPr/>
        </p:nvPicPr>
        <p:blipFill rotWithShape="1">
          <a:blip r:embed="rId2"/>
          <a:srcRect l="90191"/>
          <a:stretch/>
        </p:blipFill>
        <p:spPr>
          <a:xfrm>
            <a:off x="2229258" y="3891685"/>
            <a:ext cx="921466" cy="1282700"/>
          </a:xfrm>
          <a:prstGeom prst="rect">
            <a:avLst/>
          </a:prstGeom>
        </p:spPr>
      </p:pic>
      <p:pic>
        <p:nvPicPr>
          <p:cNvPr id="9" name="Picture 8">
            <a:extLst>
              <a:ext uri="{FF2B5EF4-FFF2-40B4-BE49-F238E27FC236}">
                <a16:creationId xmlns:a16="http://schemas.microsoft.com/office/drawing/2014/main" id="{33DB9812-5AB3-A048-8C91-F661FBFEFA07}"/>
              </a:ext>
            </a:extLst>
          </p:cNvPr>
          <p:cNvPicPr>
            <a:picLocks noChangeAspect="1"/>
          </p:cNvPicPr>
          <p:nvPr/>
        </p:nvPicPr>
        <p:blipFill rotWithShape="1">
          <a:blip r:embed="rId6"/>
          <a:srcRect l="93187" t="23419" r="286" b="170"/>
          <a:stretch/>
        </p:blipFill>
        <p:spPr>
          <a:xfrm>
            <a:off x="9773839" y="4318611"/>
            <a:ext cx="584445" cy="2367816"/>
          </a:xfrm>
          <a:prstGeom prst="rect">
            <a:avLst/>
          </a:prstGeom>
        </p:spPr>
      </p:pic>
    </p:spTree>
    <p:extLst>
      <p:ext uri="{BB962C8B-B14F-4D97-AF65-F5344CB8AC3E}">
        <p14:creationId xmlns:p14="http://schemas.microsoft.com/office/powerpoint/2010/main" val="4226468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BEE2-7D45-714F-AF68-5A301313441A}"/>
              </a:ext>
            </a:extLst>
          </p:cNvPr>
          <p:cNvSpPr>
            <a:spLocks noGrp="1"/>
          </p:cNvSpPr>
          <p:nvPr>
            <p:ph type="title"/>
          </p:nvPr>
        </p:nvSpPr>
        <p:spPr/>
        <p:txBody>
          <a:bodyPr/>
          <a:lstStyle/>
          <a:p>
            <a:r>
              <a:rPr lang="en-US" dirty="0"/>
              <a:t>Create Method</a:t>
            </a:r>
            <a:br>
              <a:rPr lang="en-US" dirty="0"/>
            </a:br>
            <a:r>
              <a:rPr lang="en-US" dirty="0"/>
              <a:t>POST</a:t>
            </a:r>
          </a:p>
        </p:txBody>
      </p:sp>
      <p:sp>
        <p:nvSpPr>
          <p:cNvPr id="3" name="Content Placeholder 2">
            <a:extLst>
              <a:ext uri="{FF2B5EF4-FFF2-40B4-BE49-F238E27FC236}">
                <a16:creationId xmlns:a16="http://schemas.microsoft.com/office/drawing/2014/main" id="{9B1119B4-498E-5240-B59B-5AF8913B8507}"/>
              </a:ext>
            </a:extLst>
          </p:cNvPr>
          <p:cNvSpPr>
            <a:spLocks noGrp="1"/>
          </p:cNvSpPr>
          <p:nvPr>
            <p:ph idx="1"/>
          </p:nvPr>
        </p:nvSpPr>
        <p:spPr>
          <a:xfrm>
            <a:off x="5659655" y="2052116"/>
            <a:ext cx="5549966" cy="3997828"/>
          </a:xfrm>
        </p:spPr>
        <p:txBody>
          <a:bodyPr/>
          <a:lstStyle/>
          <a:p>
            <a:r>
              <a:rPr lang="en-US" dirty="0"/>
              <a:t>Lambda Function:	</a:t>
            </a:r>
            <a:r>
              <a:rPr lang="en-US" dirty="0" err="1"/>
              <a:t>HelloWorldFunction</a:t>
            </a:r>
            <a:endParaRPr lang="en-US" dirty="0"/>
          </a:p>
          <a:p>
            <a:r>
              <a:rPr lang="en-US" dirty="0"/>
              <a:t>Save</a:t>
            </a:r>
          </a:p>
        </p:txBody>
      </p:sp>
      <p:pic>
        <p:nvPicPr>
          <p:cNvPr id="4" name="Picture 3">
            <a:extLst>
              <a:ext uri="{FF2B5EF4-FFF2-40B4-BE49-F238E27FC236}">
                <a16:creationId xmlns:a16="http://schemas.microsoft.com/office/drawing/2014/main" id="{307B53A2-98C7-824A-B3FA-75EB818AAB8A}"/>
              </a:ext>
            </a:extLst>
          </p:cNvPr>
          <p:cNvPicPr>
            <a:picLocks noChangeAspect="1"/>
          </p:cNvPicPr>
          <p:nvPr/>
        </p:nvPicPr>
        <p:blipFill rotWithShape="1">
          <a:blip r:embed="rId2"/>
          <a:srcRect l="93503"/>
          <a:stretch/>
        </p:blipFill>
        <p:spPr>
          <a:xfrm>
            <a:off x="5007339" y="1885285"/>
            <a:ext cx="581727" cy="3098800"/>
          </a:xfrm>
          <a:prstGeom prst="rect">
            <a:avLst/>
          </a:prstGeom>
        </p:spPr>
      </p:pic>
      <p:pic>
        <p:nvPicPr>
          <p:cNvPr id="5" name="Picture 4">
            <a:extLst>
              <a:ext uri="{FF2B5EF4-FFF2-40B4-BE49-F238E27FC236}">
                <a16:creationId xmlns:a16="http://schemas.microsoft.com/office/drawing/2014/main" id="{6BF3146A-F6E1-304B-BE35-BEC289A948B5}"/>
              </a:ext>
            </a:extLst>
          </p:cNvPr>
          <p:cNvPicPr>
            <a:picLocks noChangeAspect="1"/>
          </p:cNvPicPr>
          <p:nvPr/>
        </p:nvPicPr>
        <p:blipFill rotWithShape="1">
          <a:blip r:embed="rId2"/>
          <a:srcRect r="55046"/>
          <a:stretch/>
        </p:blipFill>
        <p:spPr>
          <a:xfrm>
            <a:off x="982379" y="1885285"/>
            <a:ext cx="4024960" cy="3098800"/>
          </a:xfrm>
          <a:prstGeom prst="rect">
            <a:avLst/>
          </a:prstGeom>
        </p:spPr>
      </p:pic>
    </p:spTree>
    <p:extLst>
      <p:ext uri="{BB962C8B-B14F-4D97-AF65-F5344CB8AC3E}">
        <p14:creationId xmlns:p14="http://schemas.microsoft.com/office/powerpoint/2010/main" val="1368250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AD1B-B926-7E48-9EED-4374276AB056}"/>
              </a:ext>
            </a:extLst>
          </p:cNvPr>
          <p:cNvSpPr>
            <a:spLocks noGrp="1"/>
          </p:cNvSpPr>
          <p:nvPr>
            <p:ph type="title"/>
          </p:nvPr>
        </p:nvSpPr>
        <p:spPr/>
        <p:txBody>
          <a:bodyPr/>
          <a:lstStyle/>
          <a:p>
            <a:r>
              <a:rPr lang="en-US" dirty="0"/>
              <a:t>Enable CORS</a:t>
            </a:r>
          </a:p>
        </p:txBody>
      </p:sp>
      <p:sp>
        <p:nvSpPr>
          <p:cNvPr id="3" name="Content Placeholder 2">
            <a:extLst>
              <a:ext uri="{FF2B5EF4-FFF2-40B4-BE49-F238E27FC236}">
                <a16:creationId xmlns:a16="http://schemas.microsoft.com/office/drawing/2014/main" id="{B3674CAF-FAE3-E64C-90CC-2FEA58C1776F}"/>
              </a:ext>
            </a:extLst>
          </p:cNvPr>
          <p:cNvSpPr>
            <a:spLocks noGrp="1"/>
          </p:cNvSpPr>
          <p:nvPr>
            <p:ph idx="1"/>
          </p:nvPr>
        </p:nvSpPr>
        <p:spPr>
          <a:xfrm>
            <a:off x="5264581" y="1573495"/>
            <a:ext cx="6286815" cy="2311401"/>
          </a:xfrm>
        </p:spPr>
        <p:txBody>
          <a:bodyPr/>
          <a:lstStyle/>
          <a:p>
            <a:r>
              <a:rPr lang="en-US" dirty="0"/>
              <a:t>Actions – Enable CORS</a:t>
            </a:r>
          </a:p>
          <a:p>
            <a:r>
              <a:rPr lang="en-US" dirty="0"/>
              <a:t>Enable CORS and replace existing CORS headers</a:t>
            </a:r>
          </a:p>
          <a:p>
            <a:r>
              <a:rPr lang="en-US" dirty="0"/>
              <a:t>Yes, Replace existing values</a:t>
            </a:r>
          </a:p>
        </p:txBody>
      </p:sp>
      <p:pic>
        <p:nvPicPr>
          <p:cNvPr id="6" name="Picture 5">
            <a:extLst>
              <a:ext uri="{FF2B5EF4-FFF2-40B4-BE49-F238E27FC236}">
                <a16:creationId xmlns:a16="http://schemas.microsoft.com/office/drawing/2014/main" id="{982E52E2-3471-E44A-B647-0B05D0BA76C6}"/>
              </a:ext>
            </a:extLst>
          </p:cNvPr>
          <p:cNvPicPr>
            <a:picLocks noChangeAspect="1"/>
          </p:cNvPicPr>
          <p:nvPr/>
        </p:nvPicPr>
        <p:blipFill rotWithShape="1">
          <a:blip r:embed="rId2"/>
          <a:srcRect r="47356"/>
          <a:stretch/>
        </p:blipFill>
        <p:spPr>
          <a:xfrm>
            <a:off x="6841229" y="4897350"/>
            <a:ext cx="4044943" cy="1790700"/>
          </a:xfrm>
          <a:prstGeom prst="rect">
            <a:avLst/>
          </a:prstGeom>
        </p:spPr>
      </p:pic>
      <p:pic>
        <p:nvPicPr>
          <p:cNvPr id="7" name="Picture 6">
            <a:extLst>
              <a:ext uri="{FF2B5EF4-FFF2-40B4-BE49-F238E27FC236}">
                <a16:creationId xmlns:a16="http://schemas.microsoft.com/office/drawing/2014/main" id="{6496DF30-F4BB-CA49-8A41-FFF2141F61F2}"/>
              </a:ext>
            </a:extLst>
          </p:cNvPr>
          <p:cNvPicPr>
            <a:picLocks noChangeAspect="1"/>
          </p:cNvPicPr>
          <p:nvPr/>
        </p:nvPicPr>
        <p:blipFill>
          <a:blip r:embed="rId3"/>
          <a:stretch>
            <a:fillRect/>
          </a:stretch>
        </p:blipFill>
        <p:spPr>
          <a:xfrm>
            <a:off x="414708" y="1027550"/>
            <a:ext cx="2197100" cy="1485900"/>
          </a:xfrm>
          <a:prstGeom prst="rect">
            <a:avLst/>
          </a:prstGeom>
        </p:spPr>
      </p:pic>
      <p:pic>
        <p:nvPicPr>
          <p:cNvPr id="8" name="Picture 7">
            <a:extLst>
              <a:ext uri="{FF2B5EF4-FFF2-40B4-BE49-F238E27FC236}">
                <a16:creationId xmlns:a16="http://schemas.microsoft.com/office/drawing/2014/main" id="{1D211BEF-DFC8-764C-A16B-254A89E44110}"/>
              </a:ext>
            </a:extLst>
          </p:cNvPr>
          <p:cNvPicPr>
            <a:picLocks noChangeAspect="1"/>
          </p:cNvPicPr>
          <p:nvPr/>
        </p:nvPicPr>
        <p:blipFill>
          <a:blip r:embed="rId4"/>
          <a:stretch>
            <a:fillRect/>
          </a:stretch>
        </p:blipFill>
        <p:spPr>
          <a:xfrm>
            <a:off x="875973" y="3884896"/>
            <a:ext cx="5715000" cy="2806700"/>
          </a:xfrm>
          <a:prstGeom prst="rect">
            <a:avLst/>
          </a:prstGeom>
        </p:spPr>
      </p:pic>
      <p:pic>
        <p:nvPicPr>
          <p:cNvPr id="5" name="Picture 4">
            <a:extLst>
              <a:ext uri="{FF2B5EF4-FFF2-40B4-BE49-F238E27FC236}">
                <a16:creationId xmlns:a16="http://schemas.microsoft.com/office/drawing/2014/main" id="{D17BB1F4-982A-3B40-94EB-35559F8F9E9A}"/>
              </a:ext>
            </a:extLst>
          </p:cNvPr>
          <p:cNvPicPr>
            <a:picLocks noChangeAspect="1"/>
          </p:cNvPicPr>
          <p:nvPr/>
        </p:nvPicPr>
        <p:blipFill rotWithShape="1">
          <a:blip r:embed="rId5"/>
          <a:srcRect r="55034"/>
          <a:stretch/>
        </p:blipFill>
        <p:spPr>
          <a:xfrm>
            <a:off x="1896693" y="1536065"/>
            <a:ext cx="3454954" cy="2311400"/>
          </a:xfrm>
          <a:prstGeom prst="rect">
            <a:avLst/>
          </a:prstGeom>
        </p:spPr>
      </p:pic>
      <p:pic>
        <p:nvPicPr>
          <p:cNvPr id="9" name="Picture 8">
            <a:extLst>
              <a:ext uri="{FF2B5EF4-FFF2-40B4-BE49-F238E27FC236}">
                <a16:creationId xmlns:a16="http://schemas.microsoft.com/office/drawing/2014/main" id="{0D258174-B616-AC42-8122-BB808932929C}"/>
              </a:ext>
            </a:extLst>
          </p:cNvPr>
          <p:cNvPicPr>
            <a:picLocks noChangeAspect="1"/>
          </p:cNvPicPr>
          <p:nvPr/>
        </p:nvPicPr>
        <p:blipFill rotWithShape="1">
          <a:blip r:embed="rId5"/>
          <a:srcRect l="68914" t="76828"/>
          <a:stretch/>
        </p:blipFill>
        <p:spPr>
          <a:xfrm>
            <a:off x="2964577" y="3323125"/>
            <a:ext cx="2388516" cy="535604"/>
          </a:xfrm>
          <a:prstGeom prst="rect">
            <a:avLst/>
          </a:prstGeom>
        </p:spPr>
      </p:pic>
    </p:spTree>
    <p:extLst>
      <p:ext uri="{BB962C8B-B14F-4D97-AF65-F5344CB8AC3E}">
        <p14:creationId xmlns:p14="http://schemas.microsoft.com/office/powerpoint/2010/main" val="3103160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B2E7-5BCB-D843-9B53-CFBE437C4A01}"/>
              </a:ext>
            </a:extLst>
          </p:cNvPr>
          <p:cNvSpPr>
            <a:spLocks noGrp="1"/>
          </p:cNvSpPr>
          <p:nvPr>
            <p:ph type="title"/>
          </p:nvPr>
        </p:nvSpPr>
        <p:spPr/>
        <p:txBody>
          <a:bodyPr/>
          <a:lstStyle/>
          <a:p>
            <a:r>
              <a:rPr lang="en-US" dirty="0"/>
              <a:t>The URL below is your </a:t>
            </a:r>
            <a:r>
              <a:rPr lang="en-US" dirty="0">
                <a:solidFill>
                  <a:srgbClr val="FF0000"/>
                </a:solidFill>
              </a:rPr>
              <a:t>route</a:t>
            </a:r>
          </a:p>
        </p:txBody>
      </p:sp>
      <p:sp>
        <p:nvSpPr>
          <p:cNvPr id="3" name="Content Placeholder 2">
            <a:extLst>
              <a:ext uri="{FF2B5EF4-FFF2-40B4-BE49-F238E27FC236}">
                <a16:creationId xmlns:a16="http://schemas.microsoft.com/office/drawing/2014/main" id="{B08D226C-0DB3-3741-BB5D-83B8DDEE618C}"/>
              </a:ext>
            </a:extLst>
          </p:cNvPr>
          <p:cNvSpPr>
            <a:spLocks noGrp="1"/>
          </p:cNvSpPr>
          <p:nvPr>
            <p:ph idx="1"/>
          </p:nvPr>
        </p:nvSpPr>
        <p:spPr>
          <a:xfrm>
            <a:off x="2773599" y="2006960"/>
            <a:ext cx="7796540" cy="1077229"/>
          </a:xfrm>
        </p:spPr>
        <p:txBody>
          <a:bodyPr/>
          <a:lstStyle/>
          <a:p>
            <a:r>
              <a:rPr lang="en-US" dirty="0">
                <a:hlinkClick r:id="rId2"/>
              </a:rPr>
              <a:t>https://ox7w3cmjq5.execute-api.us-east-2.amazonaws.com/dev</a:t>
            </a:r>
            <a:endParaRPr lang="en-US" dirty="0"/>
          </a:p>
        </p:txBody>
      </p:sp>
      <p:pic>
        <p:nvPicPr>
          <p:cNvPr id="4" name="Picture 3">
            <a:extLst>
              <a:ext uri="{FF2B5EF4-FFF2-40B4-BE49-F238E27FC236}">
                <a16:creationId xmlns:a16="http://schemas.microsoft.com/office/drawing/2014/main" id="{08BC9A7B-4C7A-7745-A370-96F0651B8CF3}"/>
              </a:ext>
            </a:extLst>
          </p:cNvPr>
          <p:cNvPicPr>
            <a:picLocks noChangeAspect="1"/>
          </p:cNvPicPr>
          <p:nvPr/>
        </p:nvPicPr>
        <p:blipFill>
          <a:blip r:embed="rId3"/>
          <a:stretch>
            <a:fillRect/>
          </a:stretch>
        </p:blipFill>
        <p:spPr>
          <a:xfrm>
            <a:off x="1224199" y="2477247"/>
            <a:ext cx="1549400" cy="1473200"/>
          </a:xfrm>
          <a:prstGeom prst="rect">
            <a:avLst/>
          </a:prstGeom>
        </p:spPr>
      </p:pic>
      <p:pic>
        <p:nvPicPr>
          <p:cNvPr id="5" name="Picture 4">
            <a:extLst>
              <a:ext uri="{FF2B5EF4-FFF2-40B4-BE49-F238E27FC236}">
                <a16:creationId xmlns:a16="http://schemas.microsoft.com/office/drawing/2014/main" id="{A0E150AC-3960-1741-8CB0-71BB29733F2B}"/>
              </a:ext>
            </a:extLst>
          </p:cNvPr>
          <p:cNvPicPr>
            <a:picLocks noChangeAspect="1"/>
          </p:cNvPicPr>
          <p:nvPr/>
        </p:nvPicPr>
        <p:blipFill>
          <a:blip r:embed="rId4"/>
          <a:stretch>
            <a:fillRect/>
          </a:stretch>
        </p:blipFill>
        <p:spPr>
          <a:xfrm>
            <a:off x="830499" y="4152706"/>
            <a:ext cx="3886200" cy="2489200"/>
          </a:xfrm>
          <a:prstGeom prst="rect">
            <a:avLst/>
          </a:prstGeom>
        </p:spPr>
      </p:pic>
      <p:pic>
        <p:nvPicPr>
          <p:cNvPr id="8" name="Picture 7">
            <a:extLst>
              <a:ext uri="{FF2B5EF4-FFF2-40B4-BE49-F238E27FC236}">
                <a16:creationId xmlns:a16="http://schemas.microsoft.com/office/drawing/2014/main" id="{1F299269-FD5F-0845-A5C6-593C77DDE877}"/>
              </a:ext>
            </a:extLst>
          </p:cNvPr>
          <p:cNvPicPr>
            <a:picLocks noChangeAspect="1"/>
          </p:cNvPicPr>
          <p:nvPr/>
        </p:nvPicPr>
        <p:blipFill>
          <a:blip r:embed="rId5"/>
          <a:stretch>
            <a:fillRect/>
          </a:stretch>
        </p:blipFill>
        <p:spPr>
          <a:xfrm>
            <a:off x="4641177" y="2984306"/>
            <a:ext cx="6223000" cy="1168400"/>
          </a:xfrm>
          <a:prstGeom prst="rect">
            <a:avLst/>
          </a:prstGeom>
        </p:spPr>
      </p:pic>
    </p:spTree>
    <p:extLst>
      <p:ext uri="{BB962C8B-B14F-4D97-AF65-F5344CB8AC3E}">
        <p14:creationId xmlns:p14="http://schemas.microsoft.com/office/powerpoint/2010/main" val="358386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975C-225C-E845-ABF6-20516F430B73}"/>
              </a:ext>
            </a:extLst>
          </p:cNvPr>
          <p:cNvSpPr>
            <a:spLocks noGrp="1"/>
          </p:cNvSpPr>
          <p:nvPr>
            <p:ph type="title"/>
          </p:nvPr>
        </p:nvSpPr>
        <p:spPr/>
        <p:txBody>
          <a:bodyPr/>
          <a:lstStyle/>
          <a:p>
            <a:r>
              <a:rPr lang="en-US" dirty="0"/>
              <a:t>Deploy API</a:t>
            </a:r>
          </a:p>
        </p:txBody>
      </p:sp>
      <p:sp>
        <p:nvSpPr>
          <p:cNvPr id="3" name="Content Placeholder 2">
            <a:extLst>
              <a:ext uri="{FF2B5EF4-FFF2-40B4-BE49-F238E27FC236}">
                <a16:creationId xmlns:a16="http://schemas.microsoft.com/office/drawing/2014/main" id="{2AF716F8-DB54-FC41-8C53-EFCB7289348F}"/>
              </a:ext>
            </a:extLst>
          </p:cNvPr>
          <p:cNvSpPr>
            <a:spLocks noGrp="1"/>
          </p:cNvSpPr>
          <p:nvPr>
            <p:ph idx="1"/>
          </p:nvPr>
        </p:nvSpPr>
        <p:spPr>
          <a:xfrm>
            <a:off x="6760137" y="2052116"/>
            <a:ext cx="4462920" cy="3997828"/>
          </a:xfrm>
        </p:spPr>
        <p:txBody>
          <a:bodyPr/>
          <a:lstStyle/>
          <a:p>
            <a:r>
              <a:rPr lang="en-US" dirty="0"/>
              <a:t>Deploy API</a:t>
            </a:r>
          </a:p>
          <a:p>
            <a:r>
              <a:rPr lang="en-US" dirty="0"/>
              <a:t>Create new stage: dev</a:t>
            </a:r>
          </a:p>
          <a:p>
            <a:r>
              <a:rPr lang="en-US" dirty="0"/>
              <a:t>Deploy</a:t>
            </a:r>
          </a:p>
          <a:p>
            <a:r>
              <a:rPr lang="en-US" dirty="0"/>
              <a:t> </a:t>
            </a:r>
            <a:r>
              <a:rPr lang="en-US" dirty="0">
                <a:hlinkClick r:id="rId2"/>
              </a:rPr>
              <a:t>https://adlew1xus9.execute-api.us-east-2.amazonaws.com/dev</a:t>
            </a:r>
            <a:endParaRPr lang="en-US" dirty="0"/>
          </a:p>
        </p:txBody>
      </p:sp>
      <p:pic>
        <p:nvPicPr>
          <p:cNvPr id="4" name="Picture 3">
            <a:extLst>
              <a:ext uri="{FF2B5EF4-FFF2-40B4-BE49-F238E27FC236}">
                <a16:creationId xmlns:a16="http://schemas.microsoft.com/office/drawing/2014/main" id="{4DAAE2A5-368E-DC4D-BF3A-BE036D4E8FFE}"/>
              </a:ext>
            </a:extLst>
          </p:cNvPr>
          <p:cNvPicPr>
            <a:picLocks noChangeAspect="1"/>
          </p:cNvPicPr>
          <p:nvPr/>
        </p:nvPicPr>
        <p:blipFill>
          <a:blip r:embed="rId3"/>
          <a:stretch>
            <a:fillRect/>
          </a:stretch>
        </p:blipFill>
        <p:spPr>
          <a:xfrm>
            <a:off x="819886" y="2052116"/>
            <a:ext cx="2159000" cy="1511300"/>
          </a:xfrm>
          <a:prstGeom prst="rect">
            <a:avLst/>
          </a:prstGeom>
        </p:spPr>
      </p:pic>
      <p:pic>
        <p:nvPicPr>
          <p:cNvPr id="5" name="Picture 4">
            <a:extLst>
              <a:ext uri="{FF2B5EF4-FFF2-40B4-BE49-F238E27FC236}">
                <a16:creationId xmlns:a16="http://schemas.microsoft.com/office/drawing/2014/main" id="{FE537763-78E8-8747-AB78-084006343617}"/>
              </a:ext>
            </a:extLst>
          </p:cNvPr>
          <p:cNvPicPr>
            <a:picLocks noChangeAspect="1"/>
          </p:cNvPicPr>
          <p:nvPr/>
        </p:nvPicPr>
        <p:blipFill>
          <a:blip r:embed="rId4"/>
          <a:stretch>
            <a:fillRect/>
          </a:stretch>
        </p:blipFill>
        <p:spPr>
          <a:xfrm>
            <a:off x="2964512" y="2608710"/>
            <a:ext cx="3810000" cy="2463800"/>
          </a:xfrm>
          <a:prstGeom prst="rect">
            <a:avLst/>
          </a:prstGeom>
        </p:spPr>
      </p:pic>
      <p:pic>
        <p:nvPicPr>
          <p:cNvPr id="6" name="Picture 5">
            <a:extLst>
              <a:ext uri="{FF2B5EF4-FFF2-40B4-BE49-F238E27FC236}">
                <a16:creationId xmlns:a16="http://schemas.microsoft.com/office/drawing/2014/main" id="{437C51C1-DB67-1A4C-A7D4-030B909607BE}"/>
              </a:ext>
            </a:extLst>
          </p:cNvPr>
          <p:cNvPicPr>
            <a:picLocks noChangeAspect="1"/>
          </p:cNvPicPr>
          <p:nvPr/>
        </p:nvPicPr>
        <p:blipFill>
          <a:blip r:embed="rId5"/>
          <a:stretch>
            <a:fillRect/>
          </a:stretch>
        </p:blipFill>
        <p:spPr>
          <a:xfrm>
            <a:off x="2705097" y="5414276"/>
            <a:ext cx="6286500" cy="838200"/>
          </a:xfrm>
          <a:prstGeom prst="rect">
            <a:avLst/>
          </a:prstGeom>
        </p:spPr>
      </p:pic>
    </p:spTree>
    <p:extLst>
      <p:ext uri="{BB962C8B-B14F-4D97-AF65-F5344CB8AC3E}">
        <p14:creationId xmlns:p14="http://schemas.microsoft.com/office/powerpoint/2010/main" val="3649060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EC17-756E-554B-8472-DBAA41BC4A0F}"/>
              </a:ext>
            </a:extLst>
          </p:cNvPr>
          <p:cNvSpPr>
            <a:spLocks noGrp="1"/>
          </p:cNvSpPr>
          <p:nvPr>
            <p:ph type="title"/>
          </p:nvPr>
        </p:nvSpPr>
        <p:spPr/>
        <p:txBody>
          <a:bodyPr/>
          <a:lstStyle/>
          <a:p>
            <a:r>
              <a:rPr lang="en-US" dirty="0"/>
              <a:t>Deploy API</a:t>
            </a:r>
          </a:p>
        </p:txBody>
      </p:sp>
      <p:sp>
        <p:nvSpPr>
          <p:cNvPr id="3" name="Content Placeholder 2">
            <a:extLst>
              <a:ext uri="{FF2B5EF4-FFF2-40B4-BE49-F238E27FC236}">
                <a16:creationId xmlns:a16="http://schemas.microsoft.com/office/drawing/2014/main" id="{6C838D66-661B-6048-9C63-A5ED843E48C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E86C180-3A3B-F144-98F8-D6D5907026B7}"/>
              </a:ext>
            </a:extLst>
          </p:cNvPr>
          <p:cNvPicPr>
            <a:picLocks noChangeAspect="1"/>
          </p:cNvPicPr>
          <p:nvPr/>
        </p:nvPicPr>
        <p:blipFill>
          <a:blip r:embed="rId2"/>
          <a:stretch>
            <a:fillRect/>
          </a:stretch>
        </p:blipFill>
        <p:spPr>
          <a:xfrm>
            <a:off x="4825104" y="2127773"/>
            <a:ext cx="6350000" cy="4495800"/>
          </a:xfrm>
          <a:prstGeom prst="rect">
            <a:avLst/>
          </a:prstGeom>
        </p:spPr>
      </p:pic>
      <p:pic>
        <p:nvPicPr>
          <p:cNvPr id="6" name="Picture 5">
            <a:extLst>
              <a:ext uri="{FF2B5EF4-FFF2-40B4-BE49-F238E27FC236}">
                <a16:creationId xmlns:a16="http://schemas.microsoft.com/office/drawing/2014/main" id="{13FA84BF-A647-0A49-81A7-FF3E6529BFBE}"/>
              </a:ext>
            </a:extLst>
          </p:cNvPr>
          <p:cNvPicPr>
            <a:picLocks noChangeAspect="1"/>
          </p:cNvPicPr>
          <p:nvPr/>
        </p:nvPicPr>
        <p:blipFill>
          <a:blip r:embed="rId3"/>
          <a:stretch>
            <a:fillRect/>
          </a:stretch>
        </p:blipFill>
        <p:spPr>
          <a:xfrm>
            <a:off x="473184" y="2052116"/>
            <a:ext cx="3390900" cy="1892300"/>
          </a:xfrm>
          <a:prstGeom prst="rect">
            <a:avLst/>
          </a:prstGeom>
        </p:spPr>
      </p:pic>
    </p:spTree>
    <p:extLst>
      <p:ext uri="{BB962C8B-B14F-4D97-AF65-F5344CB8AC3E}">
        <p14:creationId xmlns:p14="http://schemas.microsoft.com/office/powerpoint/2010/main" val="144608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0A7D-DAFC-BD48-BDD6-80D129D8E597}"/>
              </a:ext>
            </a:extLst>
          </p:cNvPr>
          <p:cNvSpPr>
            <a:spLocks noGrp="1"/>
          </p:cNvSpPr>
          <p:nvPr>
            <p:ph type="title"/>
          </p:nvPr>
        </p:nvSpPr>
        <p:spPr/>
        <p:txBody>
          <a:bodyPr/>
          <a:lstStyle/>
          <a:p>
            <a:r>
              <a:rPr lang="en-US" dirty="0"/>
              <a:t>A Reflection on REST</a:t>
            </a:r>
            <a:br>
              <a:rPr lang="en-US" dirty="0"/>
            </a:br>
            <a:r>
              <a:rPr lang="en-US" dirty="0" err="1"/>
              <a:t>REpresentational</a:t>
            </a:r>
            <a:r>
              <a:rPr lang="en-US" dirty="0"/>
              <a:t> State Transfer</a:t>
            </a:r>
          </a:p>
        </p:txBody>
      </p:sp>
      <p:sp>
        <p:nvSpPr>
          <p:cNvPr id="3" name="Content Placeholder 2">
            <a:extLst>
              <a:ext uri="{FF2B5EF4-FFF2-40B4-BE49-F238E27FC236}">
                <a16:creationId xmlns:a16="http://schemas.microsoft.com/office/drawing/2014/main" id="{5D693E9C-ACA6-3D4A-98A7-05431F405E0D}"/>
              </a:ext>
            </a:extLst>
          </p:cNvPr>
          <p:cNvSpPr>
            <a:spLocks noGrp="1"/>
          </p:cNvSpPr>
          <p:nvPr>
            <p:ph idx="1"/>
          </p:nvPr>
        </p:nvSpPr>
        <p:spPr/>
        <p:txBody>
          <a:bodyPr>
            <a:normAutofit fontScale="85000" lnSpcReduction="10000"/>
          </a:bodyPr>
          <a:lstStyle/>
          <a:p>
            <a:r>
              <a:rPr lang="en-US" b="1" dirty="0"/>
              <a:t>Client</a:t>
            </a:r>
          </a:p>
          <a:p>
            <a:pPr lvl="1"/>
            <a:r>
              <a:rPr lang="en-US" dirty="0"/>
              <a:t>Receives the HTML, CSS and JS files</a:t>
            </a:r>
          </a:p>
          <a:p>
            <a:pPr lvl="1"/>
            <a:r>
              <a:rPr lang="en-US" dirty="0"/>
              <a:t>Presents the user interface</a:t>
            </a:r>
          </a:p>
          <a:p>
            <a:pPr lvl="1"/>
            <a:r>
              <a:rPr lang="en-US" dirty="0"/>
              <a:t>Styles page based on CSS rules</a:t>
            </a:r>
          </a:p>
          <a:p>
            <a:pPr lvl="1"/>
            <a:r>
              <a:rPr lang="en-US" dirty="0"/>
              <a:t>Page may have JS to respond to user requests which go to the server</a:t>
            </a:r>
          </a:p>
          <a:p>
            <a:r>
              <a:rPr lang="en-US" b="1" dirty="0"/>
              <a:t>Server</a:t>
            </a:r>
          </a:p>
          <a:p>
            <a:pPr lvl="1"/>
            <a:r>
              <a:rPr lang="en-US" dirty="0"/>
              <a:t>Waits for client requests</a:t>
            </a:r>
          </a:p>
          <a:p>
            <a:pPr lvl="1"/>
            <a:r>
              <a:rPr lang="en-US" dirty="0"/>
              <a:t>Client requests contain the endpoint needed to service the request</a:t>
            </a:r>
          </a:p>
          <a:p>
            <a:pPr lvl="1"/>
            <a:r>
              <a:rPr lang="en-US" dirty="0"/>
              <a:t>Database is used to ‘CRUD’ records based on client data</a:t>
            </a:r>
          </a:p>
          <a:p>
            <a:pPr lvl="1"/>
            <a:r>
              <a:rPr lang="en-US" dirty="0"/>
              <a:t>Responds to user with status code or status code plus content</a:t>
            </a:r>
          </a:p>
        </p:txBody>
      </p:sp>
    </p:spTree>
    <p:extLst>
      <p:ext uri="{BB962C8B-B14F-4D97-AF65-F5344CB8AC3E}">
        <p14:creationId xmlns:p14="http://schemas.microsoft.com/office/powerpoint/2010/main" val="1848904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AD81-BC21-CE48-ACFF-AA9CBBA737F8}"/>
              </a:ext>
            </a:extLst>
          </p:cNvPr>
          <p:cNvSpPr>
            <a:spLocks noGrp="1"/>
          </p:cNvSpPr>
          <p:nvPr>
            <p:ph type="title"/>
          </p:nvPr>
        </p:nvSpPr>
        <p:spPr/>
        <p:txBody>
          <a:bodyPr>
            <a:normAutofit/>
          </a:bodyPr>
          <a:lstStyle/>
          <a:p>
            <a:r>
              <a:rPr lang="en-US" dirty="0"/>
              <a:t>Module 4: Create a Data Table</a:t>
            </a:r>
          </a:p>
        </p:txBody>
      </p:sp>
      <p:pic>
        <p:nvPicPr>
          <p:cNvPr id="4098" name="Picture 2" descr="full-stack amplify console arch diagram module 4">
            <a:extLst>
              <a:ext uri="{FF2B5EF4-FFF2-40B4-BE49-F238E27FC236}">
                <a16:creationId xmlns:a16="http://schemas.microsoft.com/office/drawing/2014/main" id="{0E2D4F88-37E4-4340-9D97-86F9E29DE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356" y="2266651"/>
            <a:ext cx="9053689" cy="386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37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87FD2-AF7F-1E4C-BF75-5829EBDD9C3D}"/>
              </a:ext>
            </a:extLst>
          </p:cNvPr>
          <p:cNvSpPr>
            <a:spLocks noGrp="1"/>
          </p:cNvSpPr>
          <p:nvPr>
            <p:ph type="title"/>
          </p:nvPr>
        </p:nvSpPr>
        <p:spPr/>
        <p:txBody>
          <a:bodyPr>
            <a:normAutofit fontScale="90000"/>
          </a:bodyPr>
          <a:lstStyle/>
          <a:p>
            <a:r>
              <a:rPr lang="en-US" dirty="0"/>
              <a:t>Module 4: Create a Data Table</a:t>
            </a:r>
            <a:br>
              <a:rPr lang="en-US" dirty="0"/>
            </a:br>
            <a:r>
              <a:rPr lang="en-US" dirty="0"/>
              <a:t>What You Will Learn</a:t>
            </a:r>
            <a:br>
              <a:rPr lang="en-US" dirty="0"/>
            </a:br>
            <a:endParaRPr lang="en-US" dirty="0"/>
          </a:p>
        </p:txBody>
      </p:sp>
      <p:sp>
        <p:nvSpPr>
          <p:cNvPr id="3" name="Content Placeholder 2">
            <a:extLst>
              <a:ext uri="{FF2B5EF4-FFF2-40B4-BE49-F238E27FC236}">
                <a16:creationId xmlns:a16="http://schemas.microsoft.com/office/drawing/2014/main" id="{92AF6243-D86E-C545-A1B7-456E98B30B8A}"/>
              </a:ext>
            </a:extLst>
          </p:cNvPr>
          <p:cNvSpPr>
            <a:spLocks noGrp="1"/>
          </p:cNvSpPr>
          <p:nvPr>
            <p:ph idx="1"/>
          </p:nvPr>
        </p:nvSpPr>
        <p:spPr/>
        <p:txBody>
          <a:bodyPr/>
          <a:lstStyle/>
          <a:p>
            <a:r>
              <a:rPr lang="en-US" dirty="0"/>
              <a:t>Create a DynamoDB table using the AWS Management Console</a:t>
            </a:r>
          </a:p>
          <a:p>
            <a:r>
              <a:rPr lang="en-US" dirty="0"/>
              <a:t>Create a role and manage permissions with IAM</a:t>
            </a:r>
          </a:p>
          <a:p>
            <a:r>
              <a:rPr lang="en-US" dirty="0"/>
              <a:t>Write to a DynamoDB table using the AWS SDK (Python, JavaScript, or Java)</a:t>
            </a:r>
          </a:p>
          <a:p>
            <a:endParaRPr lang="en-US" dirty="0"/>
          </a:p>
        </p:txBody>
      </p:sp>
    </p:spTree>
    <p:extLst>
      <p:ext uri="{BB962C8B-B14F-4D97-AF65-F5344CB8AC3E}">
        <p14:creationId xmlns:p14="http://schemas.microsoft.com/office/powerpoint/2010/main" val="2932702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7AA3-6C38-274A-96FB-4CEC144B9032}"/>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D0F1B69F-EF47-9C42-8602-A8D6CEB3AFC5}"/>
              </a:ext>
            </a:extLst>
          </p:cNvPr>
          <p:cNvSpPr>
            <a:spLocks noGrp="1"/>
          </p:cNvSpPr>
          <p:nvPr>
            <p:ph idx="1"/>
          </p:nvPr>
        </p:nvSpPr>
        <p:spPr>
          <a:xfrm>
            <a:off x="2705865" y="1634427"/>
            <a:ext cx="8165334" cy="4653484"/>
          </a:xfrm>
        </p:spPr>
        <p:txBody>
          <a:bodyPr>
            <a:normAutofit fontScale="77500" lnSpcReduction="20000"/>
          </a:bodyPr>
          <a:lstStyle/>
          <a:p>
            <a:r>
              <a:rPr lang="en-US" dirty="0"/>
              <a:t>Persisting Data Storing data to access in the future independently from program execution.</a:t>
            </a:r>
          </a:p>
          <a:p>
            <a:r>
              <a:rPr lang="en-US" dirty="0"/>
              <a:t>Non-Relational Database A non-relational database does not use a tabular schema of rows and columns. Storage is optimized for the specific requirements of the data being stored.</a:t>
            </a:r>
          </a:p>
          <a:p>
            <a:r>
              <a:rPr lang="en-US" dirty="0"/>
              <a:t>Key-Value Database JSON-like data, a collection of key-value pairs.</a:t>
            </a:r>
          </a:p>
          <a:p>
            <a:r>
              <a:rPr lang="en-US" dirty="0"/>
              <a:t>Primary Key The value that will identify each piece of data in a DynamoDB table. This value will also serve to partition the table to make it scalable.</a:t>
            </a:r>
          </a:p>
          <a:p>
            <a:r>
              <a:rPr lang="en-US" dirty="0"/>
              <a:t>Schema The organization of data, a blueprint for how a database should be constructed.</a:t>
            </a:r>
          </a:p>
          <a:p>
            <a:r>
              <a:rPr lang="en-US" dirty="0"/>
              <a:t>AWS SDK Provide a set of tools, libraries, documentation, code samples, processes, and guides that allow developers to create software applications on a specific platform.</a:t>
            </a:r>
          </a:p>
          <a:p>
            <a:r>
              <a:rPr lang="en-US" dirty="0"/>
              <a:t>IAM Policy Defines what AWS resources an entity (e.g., service, user, group) has access to.</a:t>
            </a:r>
          </a:p>
        </p:txBody>
      </p:sp>
    </p:spTree>
    <p:extLst>
      <p:ext uri="{BB962C8B-B14F-4D97-AF65-F5344CB8AC3E}">
        <p14:creationId xmlns:p14="http://schemas.microsoft.com/office/powerpoint/2010/main" val="1050698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1531-943E-6D4C-BB55-6A05C6E3C795}"/>
              </a:ext>
            </a:extLst>
          </p:cNvPr>
          <p:cNvSpPr>
            <a:spLocks noGrp="1"/>
          </p:cNvSpPr>
          <p:nvPr>
            <p:ph type="title"/>
          </p:nvPr>
        </p:nvSpPr>
        <p:spPr/>
        <p:txBody>
          <a:bodyPr/>
          <a:lstStyle/>
          <a:p>
            <a:r>
              <a:rPr lang="en-US" dirty="0"/>
              <a:t>Create a DynamoDB Table</a:t>
            </a:r>
          </a:p>
        </p:txBody>
      </p:sp>
      <p:sp>
        <p:nvSpPr>
          <p:cNvPr id="3" name="Content Placeholder 2">
            <a:extLst>
              <a:ext uri="{FF2B5EF4-FFF2-40B4-BE49-F238E27FC236}">
                <a16:creationId xmlns:a16="http://schemas.microsoft.com/office/drawing/2014/main" id="{94645265-0903-994C-9B47-834FBAD16786}"/>
              </a:ext>
            </a:extLst>
          </p:cNvPr>
          <p:cNvSpPr>
            <a:spLocks noGrp="1"/>
          </p:cNvSpPr>
          <p:nvPr>
            <p:ph idx="1"/>
          </p:nvPr>
        </p:nvSpPr>
        <p:spPr>
          <a:xfrm>
            <a:off x="3792354" y="2052116"/>
            <a:ext cx="6777785" cy="2818267"/>
          </a:xfrm>
        </p:spPr>
        <p:txBody>
          <a:bodyPr>
            <a:normAutofit fontScale="92500" lnSpcReduction="20000"/>
          </a:bodyPr>
          <a:lstStyle/>
          <a:p>
            <a:r>
              <a:rPr lang="en-US" dirty="0"/>
              <a:t>DynamoDB</a:t>
            </a:r>
          </a:p>
          <a:p>
            <a:r>
              <a:rPr lang="en-US" dirty="0"/>
              <a:t>Create Table</a:t>
            </a:r>
          </a:p>
          <a:p>
            <a:r>
              <a:rPr lang="en-US" dirty="0"/>
              <a:t>Open Additional Info</a:t>
            </a:r>
          </a:p>
          <a:p>
            <a:r>
              <a:rPr lang="en-US" dirty="0"/>
              <a:t>Save the Amazon Resource Name (ARN) </a:t>
            </a:r>
          </a:p>
          <a:p>
            <a:r>
              <a:rPr lang="en-US" dirty="0"/>
              <a:t>arn:aws:dynamodb:us-east-2:236252232593:table/</a:t>
            </a:r>
            <a:r>
              <a:rPr lang="en-US" dirty="0" err="1"/>
              <a:t>HelloWorldDatabase</a:t>
            </a:r>
            <a:br>
              <a:rPr lang="en-US" dirty="0"/>
            </a:br>
            <a:endParaRPr lang="en-US" dirty="0"/>
          </a:p>
        </p:txBody>
      </p:sp>
      <p:pic>
        <p:nvPicPr>
          <p:cNvPr id="6" name="Picture 5">
            <a:extLst>
              <a:ext uri="{FF2B5EF4-FFF2-40B4-BE49-F238E27FC236}">
                <a16:creationId xmlns:a16="http://schemas.microsoft.com/office/drawing/2014/main" id="{F2F5C9C8-EF8D-604E-87C0-1F31A9DF0268}"/>
              </a:ext>
            </a:extLst>
          </p:cNvPr>
          <p:cNvPicPr>
            <a:picLocks noChangeAspect="1"/>
          </p:cNvPicPr>
          <p:nvPr/>
        </p:nvPicPr>
        <p:blipFill>
          <a:blip r:embed="rId2"/>
          <a:stretch>
            <a:fillRect/>
          </a:stretch>
        </p:blipFill>
        <p:spPr>
          <a:xfrm>
            <a:off x="4793732" y="6049944"/>
            <a:ext cx="1574800" cy="381000"/>
          </a:xfrm>
          <a:prstGeom prst="rect">
            <a:avLst/>
          </a:prstGeom>
        </p:spPr>
      </p:pic>
      <p:pic>
        <p:nvPicPr>
          <p:cNvPr id="8" name="Picture 7">
            <a:extLst>
              <a:ext uri="{FF2B5EF4-FFF2-40B4-BE49-F238E27FC236}">
                <a16:creationId xmlns:a16="http://schemas.microsoft.com/office/drawing/2014/main" id="{530F2E96-F7BB-C444-ABC4-06C815FCD469}"/>
              </a:ext>
            </a:extLst>
          </p:cNvPr>
          <p:cNvPicPr>
            <a:picLocks noChangeAspect="1"/>
          </p:cNvPicPr>
          <p:nvPr/>
        </p:nvPicPr>
        <p:blipFill>
          <a:blip r:embed="rId3"/>
          <a:stretch>
            <a:fillRect/>
          </a:stretch>
        </p:blipFill>
        <p:spPr>
          <a:xfrm>
            <a:off x="0" y="733927"/>
            <a:ext cx="1663700" cy="1828800"/>
          </a:xfrm>
          <a:prstGeom prst="rect">
            <a:avLst/>
          </a:prstGeom>
        </p:spPr>
      </p:pic>
      <p:pic>
        <p:nvPicPr>
          <p:cNvPr id="4" name="Picture 3">
            <a:extLst>
              <a:ext uri="{FF2B5EF4-FFF2-40B4-BE49-F238E27FC236}">
                <a16:creationId xmlns:a16="http://schemas.microsoft.com/office/drawing/2014/main" id="{4A6D134A-79B7-534E-80B4-74FB39EA0F13}"/>
              </a:ext>
            </a:extLst>
          </p:cNvPr>
          <p:cNvPicPr>
            <a:picLocks noChangeAspect="1"/>
          </p:cNvPicPr>
          <p:nvPr/>
        </p:nvPicPr>
        <p:blipFill rotWithShape="1">
          <a:blip r:embed="rId4"/>
          <a:srcRect r="76084"/>
          <a:stretch/>
        </p:blipFill>
        <p:spPr>
          <a:xfrm>
            <a:off x="648475" y="2553233"/>
            <a:ext cx="2053216" cy="1739900"/>
          </a:xfrm>
          <a:prstGeom prst="rect">
            <a:avLst/>
          </a:prstGeom>
        </p:spPr>
      </p:pic>
      <p:pic>
        <p:nvPicPr>
          <p:cNvPr id="9" name="Picture 8">
            <a:extLst>
              <a:ext uri="{FF2B5EF4-FFF2-40B4-BE49-F238E27FC236}">
                <a16:creationId xmlns:a16="http://schemas.microsoft.com/office/drawing/2014/main" id="{C95DC04D-B712-F143-BB48-690152634EAD}"/>
              </a:ext>
            </a:extLst>
          </p:cNvPr>
          <p:cNvPicPr>
            <a:picLocks noChangeAspect="1"/>
          </p:cNvPicPr>
          <p:nvPr/>
        </p:nvPicPr>
        <p:blipFill>
          <a:blip r:embed="rId5"/>
          <a:stretch>
            <a:fillRect/>
          </a:stretch>
        </p:blipFill>
        <p:spPr>
          <a:xfrm>
            <a:off x="8512775" y="2734372"/>
            <a:ext cx="3644900" cy="4000500"/>
          </a:xfrm>
          <a:prstGeom prst="rect">
            <a:avLst/>
          </a:prstGeom>
        </p:spPr>
      </p:pic>
      <p:pic>
        <p:nvPicPr>
          <p:cNvPr id="7" name="Picture 6">
            <a:extLst>
              <a:ext uri="{FF2B5EF4-FFF2-40B4-BE49-F238E27FC236}">
                <a16:creationId xmlns:a16="http://schemas.microsoft.com/office/drawing/2014/main" id="{7EBE32C4-C7F5-AB46-8DF9-95AEE308B956}"/>
              </a:ext>
            </a:extLst>
          </p:cNvPr>
          <p:cNvPicPr>
            <a:picLocks noChangeAspect="1"/>
          </p:cNvPicPr>
          <p:nvPr/>
        </p:nvPicPr>
        <p:blipFill rotWithShape="1">
          <a:blip r:embed="rId4"/>
          <a:srcRect l="76084"/>
          <a:stretch/>
        </p:blipFill>
        <p:spPr>
          <a:xfrm>
            <a:off x="1856775" y="2546544"/>
            <a:ext cx="2053216" cy="1739900"/>
          </a:xfrm>
          <a:prstGeom prst="rect">
            <a:avLst/>
          </a:prstGeom>
        </p:spPr>
      </p:pic>
      <p:pic>
        <p:nvPicPr>
          <p:cNvPr id="5" name="Picture 4">
            <a:extLst>
              <a:ext uri="{FF2B5EF4-FFF2-40B4-BE49-F238E27FC236}">
                <a16:creationId xmlns:a16="http://schemas.microsoft.com/office/drawing/2014/main" id="{BAFDC0A7-2866-284D-922D-827CEAD258AB}"/>
              </a:ext>
            </a:extLst>
          </p:cNvPr>
          <p:cNvPicPr>
            <a:picLocks noChangeAspect="1"/>
          </p:cNvPicPr>
          <p:nvPr/>
        </p:nvPicPr>
        <p:blipFill rotWithShape="1">
          <a:blip r:embed="rId6"/>
          <a:srcRect r="32456"/>
          <a:stretch/>
        </p:blipFill>
        <p:spPr>
          <a:xfrm>
            <a:off x="1179092" y="4363944"/>
            <a:ext cx="3045198" cy="2260600"/>
          </a:xfrm>
          <a:prstGeom prst="rect">
            <a:avLst/>
          </a:prstGeom>
        </p:spPr>
      </p:pic>
    </p:spTree>
    <p:extLst>
      <p:ext uri="{BB962C8B-B14F-4D97-AF65-F5344CB8AC3E}">
        <p14:creationId xmlns:p14="http://schemas.microsoft.com/office/powerpoint/2010/main" val="2243796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DEE5-5A12-164F-903C-77275EBC10FB}"/>
              </a:ext>
            </a:extLst>
          </p:cNvPr>
          <p:cNvSpPr>
            <a:spLocks noGrp="1"/>
          </p:cNvSpPr>
          <p:nvPr>
            <p:ph type="title"/>
          </p:nvPr>
        </p:nvSpPr>
        <p:spPr/>
        <p:txBody>
          <a:bodyPr/>
          <a:lstStyle/>
          <a:p>
            <a:r>
              <a:rPr lang="en-US" dirty="0"/>
              <a:t>Create and Add IAM Policy</a:t>
            </a:r>
            <a:br>
              <a:rPr lang="en-US" dirty="0"/>
            </a:br>
            <a:r>
              <a:rPr lang="en-US" dirty="0"/>
              <a:t>to Lambda Function</a:t>
            </a:r>
          </a:p>
        </p:txBody>
      </p:sp>
      <p:sp>
        <p:nvSpPr>
          <p:cNvPr id="3" name="Content Placeholder 2">
            <a:extLst>
              <a:ext uri="{FF2B5EF4-FFF2-40B4-BE49-F238E27FC236}">
                <a16:creationId xmlns:a16="http://schemas.microsoft.com/office/drawing/2014/main" id="{B24591BA-81D9-804B-96CC-8E63F05586F0}"/>
              </a:ext>
            </a:extLst>
          </p:cNvPr>
          <p:cNvSpPr>
            <a:spLocks noGrp="1"/>
          </p:cNvSpPr>
          <p:nvPr>
            <p:ph idx="1"/>
          </p:nvPr>
        </p:nvSpPr>
        <p:spPr>
          <a:xfrm>
            <a:off x="3930205" y="2052116"/>
            <a:ext cx="6639934" cy="3997828"/>
          </a:xfrm>
        </p:spPr>
        <p:txBody>
          <a:bodyPr/>
          <a:lstStyle/>
          <a:p>
            <a:r>
              <a:rPr lang="en-US" dirty="0"/>
              <a:t>Lambda Console</a:t>
            </a:r>
          </a:p>
          <a:p>
            <a:r>
              <a:rPr lang="en-US" dirty="0"/>
              <a:t>Select Function</a:t>
            </a:r>
          </a:p>
          <a:p>
            <a:r>
              <a:rPr lang="en-US" dirty="0"/>
              <a:t>Configuration panel</a:t>
            </a:r>
          </a:p>
          <a:p>
            <a:r>
              <a:rPr lang="en-US" dirty="0"/>
              <a:t>Permissions tab</a:t>
            </a:r>
          </a:p>
          <a:p>
            <a:r>
              <a:rPr lang="en-US" dirty="0"/>
              <a:t>Execution role – click on role</a:t>
            </a:r>
          </a:p>
        </p:txBody>
      </p:sp>
      <p:pic>
        <p:nvPicPr>
          <p:cNvPr id="7" name="Picture 6">
            <a:extLst>
              <a:ext uri="{FF2B5EF4-FFF2-40B4-BE49-F238E27FC236}">
                <a16:creationId xmlns:a16="http://schemas.microsoft.com/office/drawing/2014/main" id="{F08E8894-BB70-154C-8E7C-943F9237A3C0}"/>
              </a:ext>
            </a:extLst>
          </p:cNvPr>
          <p:cNvPicPr>
            <a:picLocks noChangeAspect="1"/>
          </p:cNvPicPr>
          <p:nvPr/>
        </p:nvPicPr>
        <p:blipFill>
          <a:blip r:embed="rId2"/>
          <a:stretch>
            <a:fillRect/>
          </a:stretch>
        </p:blipFill>
        <p:spPr>
          <a:xfrm>
            <a:off x="37655" y="0"/>
            <a:ext cx="2057400" cy="2362200"/>
          </a:xfrm>
          <a:prstGeom prst="rect">
            <a:avLst/>
          </a:prstGeom>
        </p:spPr>
      </p:pic>
      <p:pic>
        <p:nvPicPr>
          <p:cNvPr id="8" name="Picture 7">
            <a:extLst>
              <a:ext uri="{FF2B5EF4-FFF2-40B4-BE49-F238E27FC236}">
                <a16:creationId xmlns:a16="http://schemas.microsoft.com/office/drawing/2014/main" id="{9294ABD3-2410-CC45-9527-CE1C48F67098}"/>
              </a:ext>
            </a:extLst>
          </p:cNvPr>
          <p:cNvPicPr>
            <a:picLocks noChangeAspect="1"/>
          </p:cNvPicPr>
          <p:nvPr/>
        </p:nvPicPr>
        <p:blipFill>
          <a:blip r:embed="rId3"/>
          <a:stretch>
            <a:fillRect/>
          </a:stretch>
        </p:blipFill>
        <p:spPr>
          <a:xfrm>
            <a:off x="259905" y="2362200"/>
            <a:ext cx="3670300" cy="4025900"/>
          </a:xfrm>
          <a:prstGeom prst="rect">
            <a:avLst/>
          </a:prstGeom>
        </p:spPr>
      </p:pic>
    </p:spTree>
    <p:extLst>
      <p:ext uri="{BB962C8B-B14F-4D97-AF65-F5344CB8AC3E}">
        <p14:creationId xmlns:p14="http://schemas.microsoft.com/office/powerpoint/2010/main" val="1742264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DEE5-5A12-164F-903C-77275EBC10FB}"/>
              </a:ext>
            </a:extLst>
          </p:cNvPr>
          <p:cNvSpPr>
            <a:spLocks noGrp="1"/>
          </p:cNvSpPr>
          <p:nvPr>
            <p:ph type="title"/>
          </p:nvPr>
        </p:nvSpPr>
        <p:spPr/>
        <p:txBody>
          <a:bodyPr/>
          <a:lstStyle/>
          <a:p>
            <a:r>
              <a:rPr lang="en-US" dirty="0"/>
              <a:t>Add inline policy</a:t>
            </a:r>
          </a:p>
        </p:txBody>
      </p:sp>
      <p:sp>
        <p:nvSpPr>
          <p:cNvPr id="3" name="Content Placeholder 2">
            <a:extLst>
              <a:ext uri="{FF2B5EF4-FFF2-40B4-BE49-F238E27FC236}">
                <a16:creationId xmlns:a16="http://schemas.microsoft.com/office/drawing/2014/main" id="{B24591BA-81D9-804B-96CC-8E63F05586F0}"/>
              </a:ext>
            </a:extLst>
          </p:cNvPr>
          <p:cNvSpPr>
            <a:spLocks noGrp="1"/>
          </p:cNvSpPr>
          <p:nvPr>
            <p:ph idx="1"/>
          </p:nvPr>
        </p:nvSpPr>
        <p:spPr>
          <a:xfrm>
            <a:off x="5116651" y="2052116"/>
            <a:ext cx="5453487" cy="1376884"/>
          </a:xfrm>
        </p:spPr>
        <p:txBody>
          <a:bodyPr>
            <a:normAutofit fontScale="92500" lnSpcReduction="10000"/>
          </a:bodyPr>
          <a:lstStyle/>
          <a:p>
            <a:r>
              <a:rPr lang="en-US" dirty="0"/>
              <a:t>Click on “Add inline policy”</a:t>
            </a:r>
          </a:p>
          <a:p>
            <a:r>
              <a:rPr lang="en-US" dirty="0"/>
              <a:t>Paste in new policy</a:t>
            </a:r>
          </a:p>
          <a:p>
            <a:r>
              <a:rPr lang="en-US" dirty="0"/>
              <a:t>Review Policy</a:t>
            </a:r>
          </a:p>
        </p:txBody>
      </p:sp>
      <p:pic>
        <p:nvPicPr>
          <p:cNvPr id="4" name="Picture 3">
            <a:extLst>
              <a:ext uri="{FF2B5EF4-FFF2-40B4-BE49-F238E27FC236}">
                <a16:creationId xmlns:a16="http://schemas.microsoft.com/office/drawing/2014/main" id="{637418A1-6BA2-0B4D-AAA4-558B699FBFEF}"/>
              </a:ext>
            </a:extLst>
          </p:cNvPr>
          <p:cNvPicPr>
            <a:picLocks noChangeAspect="1"/>
          </p:cNvPicPr>
          <p:nvPr/>
        </p:nvPicPr>
        <p:blipFill rotWithShape="1">
          <a:blip r:embed="rId2"/>
          <a:srcRect r="25525" b="30687"/>
          <a:stretch/>
        </p:blipFill>
        <p:spPr>
          <a:xfrm>
            <a:off x="5116652" y="3428999"/>
            <a:ext cx="5769566" cy="3317033"/>
          </a:xfrm>
          <a:prstGeom prst="rect">
            <a:avLst/>
          </a:prstGeom>
        </p:spPr>
      </p:pic>
      <p:pic>
        <p:nvPicPr>
          <p:cNvPr id="5" name="Picture 4">
            <a:extLst>
              <a:ext uri="{FF2B5EF4-FFF2-40B4-BE49-F238E27FC236}">
                <a16:creationId xmlns:a16="http://schemas.microsoft.com/office/drawing/2014/main" id="{6B65B50F-CD94-8D43-9BE7-BDE01FDC9849}"/>
              </a:ext>
            </a:extLst>
          </p:cNvPr>
          <p:cNvPicPr>
            <a:picLocks noChangeAspect="1"/>
          </p:cNvPicPr>
          <p:nvPr/>
        </p:nvPicPr>
        <p:blipFill rotWithShape="1">
          <a:blip r:embed="rId2"/>
          <a:srcRect l="77189" t="91075"/>
          <a:stretch/>
        </p:blipFill>
        <p:spPr>
          <a:xfrm>
            <a:off x="9119046" y="6275665"/>
            <a:ext cx="1767172" cy="470368"/>
          </a:xfrm>
          <a:prstGeom prst="rect">
            <a:avLst/>
          </a:prstGeom>
        </p:spPr>
      </p:pic>
      <p:pic>
        <p:nvPicPr>
          <p:cNvPr id="7" name="Picture 6">
            <a:extLst>
              <a:ext uri="{FF2B5EF4-FFF2-40B4-BE49-F238E27FC236}">
                <a16:creationId xmlns:a16="http://schemas.microsoft.com/office/drawing/2014/main" id="{1EB58C11-B373-7646-A635-0B43982CF37D}"/>
              </a:ext>
            </a:extLst>
          </p:cNvPr>
          <p:cNvPicPr>
            <a:picLocks noChangeAspect="1"/>
          </p:cNvPicPr>
          <p:nvPr/>
        </p:nvPicPr>
        <p:blipFill rotWithShape="1">
          <a:blip r:embed="rId3"/>
          <a:srcRect r="54630"/>
          <a:stretch/>
        </p:blipFill>
        <p:spPr>
          <a:xfrm>
            <a:off x="0" y="2554410"/>
            <a:ext cx="3601156" cy="3770190"/>
          </a:xfrm>
          <a:prstGeom prst="rect">
            <a:avLst/>
          </a:prstGeom>
        </p:spPr>
      </p:pic>
      <p:pic>
        <p:nvPicPr>
          <p:cNvPr id="8" name="Picture 7">
            <a:extLst>
              <a:ext uri="{FF2B5EF4-FFF2-40B4-BE49-F238E27FC236}">
                <a16:creationId xmlns:a16="http://schemas.microsoft.com/office/drawing/2014/main" id="{E65601CF-8888-754E-9C4A-0243E98D1D5F}"/>
              </a:ext>
            </a:extLst>
          </p:cNvPr>
          <p:cNvPicPr>
            <a:picLocks noChangeAspect="1"/>
          </p:cNvPicPr>
          <p:nvPr/>
        </p:nvPicPr>
        <p:blipFill rotWithShape="1">
          <a:blip r:embed="rId3"/>
          <a:srcRect l="81528"/>
          <a:stretch/>
        </p:blipFill>
        <p:spPr>
          <a:xfrm>
            <a:off x="3601156" y="2554410"/>
            <a:ext cx="1466185" cy="3770190"/>
          </a:xfrm>
          <a:prstGeom prst="rect">
            <a:avLst/>
          </a:prstGeom>
        </p:spPr>
      </p:pic>
    </p:spTree>
    <p:extLst>
      <p:ext uri="{BB962C8B-B14F-4D97-AF65-F5344CB8AC3E}">
        <p14:creationId xmlns:p14="http://schemas.microsoft.com/office/powerpoint/2010/main" val="1005956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F717C-1F00-7647-A1D2-8CE74BC175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ADD8C1-A5CC-CF47-963A-F665FE80988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60306A-9E5A-264F-A988-9A029DD3FD8B}"/>
              </a:ext>
            </a:extLst>
          </p:cNvPr>
          <p:cNvPicPr>
            <a:picLocks noChangeAspect="1"/>
          </p:cNvPicPr>
          <p:nvPr/>
        </p:nvPicPr>
        <p:blipFill>
          <a:blip r:embed="rId2"/>
          <a:stretch>
            <a:fillRect/>
          </a:stretch>
        </p:blipFill>
        <p:spPr>
          <a:xfrm>
            <a:off x="828265" y="2235200"/>
            <a:ext cx="7480300" cy="2387600"/>
          </a:xfrm>
          <a:prstGeom prst="rect">
            <a:avLst/>
          </a:prstGeom>
        </p:spPr>
      </p:pic>
      <p:pic>
        <p:nvPicPr>
          <p:cNvPr id="5" name="Picture 4">
            <a:extLst>
              <a:ext uri="{FF2B5EF4-FFF2-40B4-BE49-F238E27FC236}">
                <a16:creationId xmlns:a16="http://schemas.microsoft.com/office/drawing/2014/main" id="{983933ED-C9EE-FE4D-B40D-1AA5F15BA092}"/>
              </a:ext>
            </a:extLst>
          </p:cNvPr>
          <p:cNvPicPr>
            <a:picLocks noChangeAspect="1"/>
          </p:cNvPicPr>
          <p:nvPr/>
        </p:nvPicPr>
        <p:blipFill>
          <a:blip r:embed="rId3"/>
          <a:stretch>
            <a:fillRect/>
          </a:stretch>
        </p:blipFill>
        <p:spPr>
          <a:xfrm>
            <a:off x="6096000" y="4862245"/>
            <a:ext cx="2133600" cy="431800"/>
          </a:xfrm>
          <a:prstGeom prst="rect">
            <a:avLst/>
          </a:prstGeom>
        </p:spPr>
      </p:pic>
    </p:spTree>
    <p:extLst>
      <p:ext uri="{BB962C8B-B14F-4D97-AF65-F5344CB8AC3E}">
        <p14:creationId xmlns:p14="http://schemas.microsoft.com/office/powerpoint/2010/main" val="3420397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8201-BA10-6242-BB56-873A680195A9}"/>
              </a:ext>
            </a:extLst>
          </p:cNvPr>
          <p:cNvSpPr>
            <a:spLocks noGrp="1"/>
          </p:cNvSpPr>
          <p:nvPr>
            <p:ph type="title"/>
          </p:nvPr>
        </p:nvSpPr>
        <p:spPr/>
        <p:txBody>
          <a:bodyPr/>
          <a:lstStyle/>
          <a:p>
            <a:r>
              <a:rPr lang="en-US" dirty="0"/>
              <a:t>Modify Lambda function to</a:t>
            </a:r>
            <a:br>
              <a:rPr lang="en-US" dirty="0"/>
            </a:br>
            <a:r>
              <a:rPr lang="en-US" dirty="0"/>
              <a:t>Write to DynamoDB table</a:t>
            </a:r>
          </a:p>
        </p:txBody>
      </p:sp>
      <p:sp>
        <p:nvSpPr>
          <p:cNvPr id="3" name="Content Placeholder 2">
            <a:extLst>
              <a:ext uri="{FF2B5EF4-FFF2-40B4-BE49-F238E27FC236}">
                <a16:creationId xmlns:a16="http://schemas.microsoft.com/office/drawing/2014/main" id="{93F8572E-252E-684F-A94E-E624105CC802}"/>
              </a:ext>
            </a:extLst>
          </p:cNvPr>
          <p:cNvSpPr>
            <a:spLocks noGrp="1"/>
          </p:cNvSpPr>
          <p:nvPr>
            <p:ph idx="1"/>
          </p:nvPr>
        </p:nvSpPr>
        <p:spPr>
          <a:xfrm>
            <a:off x="2773599" y="2052116"/>
            <a:ext cx="7796540" cy="2044700"/>
          </a:xfrm>
        </p:spPr>
        <p:txBody>
          <a:bodyPr/>
          <a:lstStyle/>
          <a:p>
            <a:r>
              <a:rPr lang="en-US" dirty="0"/>
              <a:t>Click the ”Code" tab</a:t>
            </a:r>
          </a:p>
          <a:p>
            <a:pPr lvl="1"/>
            <a:r>
              <a:rPr lang="en-US" dirty="0"/>
              <a:t>In the tutorial remember to use the JS code</a:t>
            </a:r>
          </a:p>
          <a:p>
            <a:r>
              <a:rPr lang="en-US" dirty="0"/>
              <a:t>Paste in the updated code</a:t>
            </a:r>
          </a:p>
          <a:p>
            <a:r>
              <a:rPr lang="en-US" dirty="0"/>
              <a:t>Deploy the code</a:t>
            </a:r>
          </a:p>
        </p:txBody>
      </p:sp>
      <p:pic>
        <p:nvPicPr>
          <p:cNvPr id="6" name="Picture 5">
            <a:extLst>
              <a:ext uri="{FF2B5EF4-FFF2-40B4-BE49-F238E27FC236}">
                <a16:creationId xmlns:a16="http://schemas.microsoft.com/office/drawing/2014/main" id="{979FF655-9BDC-7940-BA4A-B893AA8BE1B7}"/>
              </a:ext>
            </a:extLst>
          </p:cNvPr>
          <p:cNvPicPr>
            <a:picLocks noChangeAspect="1"/>
          </p:cNvPicPr>
          <p:nvPr/>
        </p:nvPicPr>
        <p:blipFill>
          <a:blip r:embed="rId2"/>
          <a:stretch>
            <a:fillRect/>
          </a:stretch>
        </p:blipFill>
        <p:spPr>
          <a:xfrm>
            <a:off x="17315" y="0"/>
            <a:ext cx="1981200" cy="2235200"/>
          </a:xfrm>
          <a:prstGeom prst="rect">
            <a:avLst/>
          </a:prstGeom>
        </p:spPr>
      </p:pic>
      <p:pic>
        <p:nvPicPr>
          <p:cNvPr id="7" name="Picture 6">
            <a:extLst>
              <a:ext uri="{FF2B5EF4-FFF2-40B4-BE49-F238E27FC236}">
                <a16:creationId xmlns:a16="http://schemas.microsoft.com/office/drawing/2014/main" id="{460BD391-8D67-7547-936D-59200A79D6B1}"/>
              </a:ext>
            </a:extLst>
          </p:cNvPr>
          <p:cNvPicPr>
            <a:picLocks noChangeAspect="1"/>
          </p:cNvPicPr>
          <p:nvPr/>
        </p:nvPicPr>
        <p:blipFill>
          <a:blip r:embed="rId3"/>
          <a:stretch>
            <a:fillRect/>
          </a:stretch>
        </p:blipFill>
        <p:spPr>
          <a:xfrm>
            <a:off x="605590" y="4005244"/>
            <a:ext cx="4724400" cy="2044700"/>
          </a:xfrm>
          <a:prstGeom prst="rect">
            <a:avLst/>
          </a:prstGeom>
        </p:spPr>
      </p:pic>
    </p:spTree>
    <p:extLst>
      <p:ext uri="{BB962C8B-B14F-4D97-AF65-F5344CB8AC3E}">
        <p14:creationId xmlns:p14="http://schemas.microsoft.com/office/powerpoint/2010/main" val="4065118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AF8F-3298-9148-B54A-621037DAC3E8}"/>
              </a:ext>
            </a:extLst>
          </p:cNvPr>
          <p:cNvSpPr>
            <a:spLocks noGrp="1"/>
          </p:cNvSpPr>
          <p:nvPr>
            <p:ph type="title"/>
          </p:nvPr>
        </p:nvSpPr>
        <p:spPr/>
        <p:txBody>
          <a:bodyPr/>
          <a:lstStyle/>
          <a:p>
            <a:r>
              <a:rPr lang="en-US" dirty="0"/>
              <a:t>Test the Changes</a:t>
            </a:r>
          </a:p>
        </p:txBody>
      </p:sp>
      <p:sp>
        <p:nvSpPr>
          <p:cNvPr id="3" name="Content Placeholder 2">
            <a:extLst>
              <a:ext uri="{FF2B5EF4-FFF2-40B4-BE49-F238E27FC236}">
                <a16:creationId xmlns:a16="http://schemas.microsoft.com/office/drawing/2014/main" id="{ECC829BC-B4BD-224C-BB66-9BBD723D47FE}"/>
              </a:ext>
            </a:extLst>
          </p:cNvPr>
          <p:cNvSpPr>
            <a:spLocks noGrp="1"/>
          </p:cNvSpPr>
          <p:nvPr>
            <p:ph idx="1"/>
          </p:nvPr>
        </p:nvSpPr>
        <p:spPr>
          <a:xfrm>
            <a:off x="2367815" y="2052116"/>
            <a:ext cx="8202324" cy="3241779"/>
          </a:xfrm>
        </p:spPr>
        <p:txBody>
          <a:bodyPr/>
          <a:lstStyle/>
          <a:p>
            <a:r>
              <a:rPr lang="en-US" dirty="0"/>
              <a:t>Make sure code is deployed</a:t>
            </a:r>
          </a:p>
          <a:p>
            <a:r>
              <a:rPr lang="en-US" dirty="0"/>
              <a:t>Press Test</a:t>
            </a:r>
          </a:p>
          <a:p>
            <a:r>
              <a:rPr lang="en-US" dirty="0"/>
              <a:t>Go to DynamoDB Tables</a:t>
            </a:r>
          </a:p>
          <a:p>
            <a:r>
              <a:rPr lang="en-US" dirty="0"/>
              <a:t>See the new record</a:t>
            </a:r>
          </a:p>
          <a:p>
            <a:r>
              <a:rPr lang="en-US" dirty="0"/>
              <a:t>Modify the Test JSON and repeat</a:t>
            </a:r>
          </a:p>
          <a:p>
            <a:endParaRPr lang="en-US" dirty="0"/>
          </a:p>
        </p:txBody>
      </p:sp>
      <p:pic>
        <p:nvPicPr>
          <p:cNvPr id="4" name="Picture 3">
            <a:extLst>
              <a:ext uri="{FF2B5EF4-FFF2-40B4-BE49-F238E27FC236}">
                <a16:creationId xmlns:a16="http://schemas.microsoft.com/office/drawing/2014/main" id="{4A869053-CC5F-074E-9861-CD1B0DB2FE88}"/>
              </a:ext>
            </a:extLst>
          </p:cNvPr>
          <p:cNvPicPr>
            <a:picLocks noChangeAspect="1"/>
          </p:cNvPicPr>
          <p:nvPr/>
        </p:nvPicPr>
        <p:blipFill>
          <a:blip r:embed="rId2"/>
          <a:stretch>
            <a:fillRect/>
          </a:stretch>
        </p:blipFill>
        <p:spPr>
          <a:xfrm>
            <a:off x="353981" y="820216"/>
            <a:ext cx="3568700" cy="1231900"/>
          </a:xfrm>
          <a:prstGeom prst="rect">
            <a:avLst/>
          </a:prstGeom>
        </p:spPr>
      </p:pic>
      <p:pic>
        <p:nvPicPr>
          <p:cNvPr id="5" name="Picture 4">
            <a:extLst>
              <a:ext uri="{FF2B5EF4-FFF2-40B4-BE49-F238E27FC236}">
                <a16:creationId xmlns:a16="http://schemas.microsoft.com/office/drawing/2014/main" id="{AD9F8FD1-B604-C84F-AD58-5526664BE873}"/>
              </a:ext>
            </a:extLst>
          </p:cNvPr>
          <p:cNvPicPr>
            <a:picLocks noChangeAspect="1"/>
          </p:cNvPicPr>
          <p:nvPr/>
        </p:nvPicPr>
        <p:blipFill rotWithShape="1">
          <a:blip r:embed="rId3"/>
          <a:srcRect r="13983"/>
          <a:stretch/>
        </p:blipFill>
        <p:spPr>
          <a:xfrm>
            <a:off x="6864374" y="3843892"/>
            <a:ext cx="5250314" cy="2900006"/>
          </a:xfrm>
          <a:prstGeom prst="rect">
            <a:avLst/>
          </a:prstGeom>
        </p:spPr>
      </p:pic>
    </p:spTree>
    <p:extLst>
      <p:ext uri="{BB962C8B-B14F-4D97-AF65-F5344CB8AC3E}">
        <p14:creationId xmlns:p14="http://schemas.microsoft.com/office/powerpoint/2010/main" val="211652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0F88-83E2-3240-95A9-9BC9E48DC685}"/>
              </a:ext>
            </a:extLst>
          </p:cNvPr>
          <p:cNvSpPr>
            <a:spLocks noGrp="1"/>
          </p:cNvSpPr>
          <p:nvPr>
            <p:ph type="title"/>
          </p:nvPr>
        </p:nvSpPr>
        <p:spPr/>
        <p:txBody>
          <a:bodyPr>
            <a:normAutofit fontScale="90000"/>
          </a:bodyPr>
          <a:lstStyle/>
          <a:p>
            <a:r>
              <a:rPr lang="en-US" dirty="0"/>
              <a:t>Module 5: Add Interactivity to Your Web App</a:t>
            </a:r>
            <a:br>
              <a:rPr lang="en-US" dirty="0"/>
            </a:br>
            <a:r>
              <a:rPr lang="en-US" dirty="0"/>
              <a:t>What You Will Learn</a:t>
            </a:r>
          </a:p>
        </p:txBody>
      </p:sp>
      <p:sp>
        <p:nvSpPr>
          <p:cNvPr id="3" name="Content Placeholder 2">
            <a:extLst>
              <a:ext uri="{FF2B5EF4-FFF2-40B4-BE49-F238E27FC236}">
                <a16:creationId xmlns:a16="http://schemas.microsoft.com/office/drawing/2014/main" id="{C5942282-4487-2645-BF18-19FE9C652CE1}"/>
              </a:ext>
            </a:extLst>
          </p:cNvPr>
          <p:cNvSpPr>
            <a:spLocks noGrp="1"/>
          </p:cNvSpPr>
          <p:nvPr>
            <p:ph idx="1"/>
          </p:nvPr>
        </p:nvSpPr>
        <p:spPr/>
        <p:txBody>
          <a:bodyPr/>
          <a:lstStyle/>
          <a:p>
            <a:r>
              <a:rPr lang="en-US" dirty="0"/>
              <a:t>Call an API Gateway API from an HTML page</a:t>
            </a:r>
          </a:p>
          <a:p>
            <a:r>
              <a:rPr lang="en-US" dirty="0"/>
              <a:t>Upload a new version of a web app to Amplify Console</a:t>
            </a:r>
          </a:p>
        </p:txBody>
      </p:sp>
    </p:spTree>
    <p:extLst>
      <p:ext uri="{BB962C8B-B14F-4D97-AF65-F5344CB8AC3E}">
        <p14:creationId xmlns:p14="http://schemas.microsoft.com/office/powerpoint/2010/main" val="281319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0A7D-DAFC-BD48-BDD6-80D129D8E597}"/>
              </a:ext>
            </a:extLst>
          </p:cNvPr>
          <p:cNvSpPr>
            <a:spLocks noGrp="1"/>
          </p:cNvSpPr>
          <p:nvPr>
            <p:ph type="title"/>
          </p:nvPr>
        </p:nvSpPr>
        <p:spPr/>
        <p:txBody>
          <a:bodyPr/>
          <a:lstStyle/>
          <a:p>
            <a:r>
              <a:rPr lang="en-US" dirty="0"/>
              <a:t>A Reflection on </a:t>
            </a:r>
            <a:r>
              <a:rPr lang="en-US" dirty="0">
                <a:solidFill>
                  <a:srgbClr val="FF0000"/>
                </a:solidFill>
              </a:rPr>
              <a:t>REST</a:t>
            </a:r>
            <a:br>
              <a:rPr lang="en-US" dirty="0"/>
            </a:br>
            <a:r>
              <a:rPr lang="en-US" dirty="0" err="1"/>
              <a:t>REpresentational</a:t>
            </a:r>
            <a:r>
              <a:rPr lang="en-US" dirty="0"/>
              <a:t> State Transfer</a:t>
            </a:r>
          </a:p>
        </p:txBody>
      </p:sp>
      <p:sp>
        <p:nvSpPr>
          <p:cNvPr id="3" name="Content Placeholder 2">
            <a:extLst>
              <a:ext uri="{FF2B5EF4-FFF2-40B4-BE49-F238E27FC236}">
                <a16:creationId xmlns:a16="http://schemas.microsoft.com/office/drawing/2014/main" id="{5D693E9C-ACA6-3D4A-98A7-05431F405E0D}"/>
              </a:ext>
            </a:extLst>
          </p:cNvPr>
          <p:cNvSpPr>
            <a:spLocks noGrp="1"/>
          </p:cNvSpPr>
          <p:nvPr>
            <p:ph idx="1"/>
          </p:nvPr>
        </p:nvSpPr>
        <p:spPr/>
        <p:txBody>
          <a:bodyPr>
            <a:normAutofit/>
          </a:bodyPr>
          <a:lstStyle/>
          <a:p>
            <a:r>
              <a:rPr lang="en-US" b="1" dirty="0"/>
              <a:t>Request</a:t>
            </a:r>
          </a:p>
          <a:p>
            <a:pPr lvl="1"/>
            <a:r>
              <a:rPr lang="en-US" b="1" dirty="0">
                <a:solidFill>
                  <a:srgbClr val="FF0000"/>
                </a:solidFill>
              </a:rPr>
              <a:t>An HTTP verb – GET, POST, PUT, DELETE</a:t>
            </a:r>
          </a:p>
          <a:p>
            <a:pPr lvl="1"/>
            <a:r>
              <a:rPr lang="en-US" b="1" dirty="0"/>
              <a:t>Includes a path or route to define the endpoint desired and the data to complete the request</a:t>
            </a:r>
            <a:endParaRPr lang="en-US" dirty="0"/>
          </a:p>
          <a:p>
            <a:r>
              <a:rPr lang="en-US" b="1" dirty="0"/>
              <a:t>Response</a:t>
            </a:r>
          </a:p>
          <a:p>
            <a:pPr lvl="1"/>
            <a:r>
              <a:rPr lang="en-US" dirty="0"/>
              <a:t>Status code – </a:t>
            </a:r>
            <a:r>
              <a:rPr lang="en-US" dirty="0">
                <a:solidFill>
                  <a:srgbClr val="FF0000"/>
                </a:solidFill>
              </a:rPr>
              <a:t>200 OK</a:t>
            </a:r>
            <a:r>
              <a:rPr lang="en-US" dirty="0"/>
              <a:t>, 404 page not found, 304 not modified</a:t>
            </a:r>
          </a:p>
          <a:p>
            <a:pPr lvl="1"/>
            <a:r>
              <a:rPr lang="en-US" dirty="0"/>
              <a:t>Content-type – application/json, text/html, text/</a:t>
            </a:r>
            <a:r>
              <a:rPr lang="en-US" dirty="0" err="1"/>
              <a:t>css</a:t>
            </a:r>
            <a:r>
              <a:rPr lang="en-US" dirty="0"/>
              <a:t>, image/</a:t>
            </a:r>
            <a:r>
              <a:rPr lang="en-US" dirty="0" err="1"/>
              <a:t>png</a:t>
            </a:r>
            <a:endParaRPr lang="en-US" dirty="0"/>
          </a:p>
        </p:txBody>
      </p:sp>
    </p:spTree>
    <p:extLst>
      <p:ext uri="{BB962C8B-B14F-4D97-AF65-F5344CB8AC3E}">
        <p14:creationId xmlns:p14="http://schemas.microsoft.com/office/powerpoint/2010/main" val="1336413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7CFB-FDF7-BF40-87B3-40FD4D1FDD8D}"/>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D2C3A26B-37C6-0344-9575-0F0BC1B27F30}"/>
              </a:ext>
            </a:extLst>
          </p:cNvPr>
          <p:cNvSpPr>
            <a:spLocks noGrp="1"/>
          </p:cNvSpPr>
          <p:nvPr>
            <p:ph idx="1"/>
          </p:nvPr>
        </p:nvSpPr>
        <p:spPr/>
        <p:txBody>
          <a:bodyPr/>
          <a:lstStyle/>
          <a:p>
            <a:r>
              <a:rPr lang="en-US" dirty="0"/>
              <a:t>Deploying a website Making a website available to users.</a:t>
            </a:r>
          </a:p>
          <a:p>
            <a:r>
              <a:rPr lang="en-US" dirty="0"/>
              <a:t>Environment A stage such as "prod," "dev," or "staging" where an application or website can be executed.</a:t>
            </a:r>
          </a:p>
          <a:p>
            <a:r>
              <a:rPr lang="en-US" dirty="0"/>
              <a:t>Invoking an API Sending an event to an API to trigger a specific behavior.</a:t>
            </a:r>
          </a:p>
          <a:p>
            <a:endParaRPr lang="en-US" dirty="0"/>
          </a:p>
        </p:txBody>
      </p:sp>
    </p:spTree>
    <p:extLst>
      <p:ext uri="{BB962C8B-B14F-4D97-AF65-F5344CB8AC3E}">
        <p14:creationId xmlns:p14="http://schemas.microsoft.com/office/powerpoint/2010/main" val="4239951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B75F-2740-A44F-B709-F2CA148A851D}"/>
              </a:ext>
            </a:extLst>
          </p:cNvPr>
          <p:cNvSpPr>
            <a:spLocks noGrp="1"/>
          </p:cNvSpPr>
          <p:nvPr>
            <p:ph type="title"/>
          </p:nvPr>
        </p:nvSpPr>
        <p:spPr/>
        <p:txBody>
          <a:bodyPr/>
          <a:lstStyle/>
          <a:p>
            <a:r>
              <a:rPr lang="en-US" dirty="0"/>
              <a:t>Update Web App with Amplify Console</a:t>
            </a:r>
          </a:p>
        </p:txBody>
      </p:sp>
      <p:sp>
        <p:nvSpPr>
          <p:cNvPr id="3" name="Content Placeholder 2">
            <a:extLst>
              <a:ext uri="{FF2B5EF4-FFF2-40B4-BE49-F238E27FC236}">
                <a16:creationId xmlns:a16="http://schemas.microsoft.com/office/drawing/2014/main" id="{B078DB5A-EFE9-7B43-9682-144B7472471A}"/>
              </a:ext>
            </a:extLst>
          </p:cNvPr>
          <p:cNvSpPr>
            <a:spLocks noGrp="1"/>
          </p:cNvSpPr>
          <p:nvPr>
            <p:ph idx="1"/>
          </p:nvPr>
        </p:nvSpPr>
        <p:spPr>
          <a:xfrm>
            <a:off x="2773599" y="1626670"/>
            <a:ext cx="7796540" cy="3012708"/>
          </a:xfrm>
        </p:spPr>
        <p:txBody>
          <a:bodyPr>
            <a:normAutofit fontScale="92500" lnSpcReduction="20000"/>
          </a:bodyPr>
          <a:lstStyle/>
          <a:p>
            <a:r>
              <a:rPr lang="en-US" dirty="0"/>
              <a:t>Return to your </a:t>
            </a:r>
            <a:r>
              <a:rPr lang="en-US" dirty="0" err="1"/>
              <a:t>index.html</a:t>
            </a:r>
            <a:r>
              <a:rPr lang="en-US" dirty="0"/>
              <a:t> file</a:t>
            </a:r>
          </a:p>
          <a:p>
            <a:r>
              <a:rPr lang="en-US" dirty="0"/>
              <a:t>Replace the existing code</a:t>
            </a:r>
          </a:p>
          <a:p>
            <a:r>
              <a:rPr lang="en-US" dirty="0"/>
              <a:t>Make sure you add your API Invoke URL on Line 41</a:t>
            </a:r>
          </a:p>
          <a:p>
            <a:pPr lvl="1"/>
            <a:r>
              <a:rPr lang="en-US" dirty="0"/>
              <a:t>You can find in in API Gateway Console – Stages</a:t>
            </a:r>
          </a:p>
          <a:p>
            <a:pPr lvl="1"/>
            <a:r>
              <a:rPr lang="en-US" dirty="0"/>
              <a:t>Click on dev</a:t>
            </a:r>
          </a:p>
          <a:p>
            <a:r>
              <a:rPr lang="en-US" dirty="0"/>
              <a:t>Save the file</a:t>
            </a:r>
          </a:p>
          <a:p>
            <a:r>
              <a:rPr lang="en-US" dirty="0"/>
              <a:t>Compress it</a:t>
            </a:r>
          </a:p>
        </p:txBody>
      </p:sp>
      <p:pic>
        <p:nvPicPr>
          <p:cNvPr id="5" name="Picture 4">
            <a:extLst>
              <a:ext uri="{FF2B5EF4-FFF2-40B4-BE49-F238E27FC236}">
                <a16:creationId xmlns:a16="http://schemas.microsoft.com/office/drawing/2014/main" id="{E5BABDF9-73DD-6A40-8FC0-2FA6F523E6C2}"/>
              </a:ext>
            </a:extLst>
          </p:cNvPr>
          <p:cNvPicPr>
            <a:picLocks noChangeAspect="1"/>
          </p:cNvPicPr>
          <p:nvPr/>
        </p:nvPicPr>
        <p:blipFill>
          <a:blip r:embed="rId2"/>
          <a:stretch>
            <a:fillRect/>
          </a:stretch>
        </p:blipFill>
        <p:spPr>
          <a:xfrm>
            <a:off x="165768" y="4741710"/>
            <a:ext cx="7721600" cy="1752600"/>
          </a:xfrm>
          <a:prstGeom prst="rect">
            <a:avLst/>
          </a:prstGeom>
        </p:spPr>
      </p:pic>
    </p:spTree>
    <p:extLst>
      <p:ext uri="{BB962C8B-B14F-4D97-AF65-F5344CB8AC3E}">
        <p14:creationId xmlns:p14="http://schemas.microsoft.com/office/powerpoint/2010/main" val="3440819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204B-6C07-6C47-A492-88501A328CF8}"/>
              </a:ext>
            </a:extLst>
          </p:cNvPr>
          <p:cNvSpPr>
            <a:spLocks noGrp="1"/>
          </p:cNvSpPr>
          <p:nvPr>
            <p:ph type="title"/>
          </p:nvPr>
        </p:nvSpPr>
        <p:spPr/>
        <p:txBody>
          <a:bodyPr/>
          <a:lstStyle/>
          <a:p>
            <a:r>
              <a:rPr lang="en-US" dirty="0"/>
              <a:t>Upload new </a:t>
            </a:r>
            <a:r>
              <a:rPr lang="en-US" dirty="0" err="1"/>
              <a:t>index.html</a:t>
            </a:r>
            <a:endParaRPr lang="en-US" dirty="0"/>
          </a:p>
        </p:txBody>
      </p:sp>
      <p:sp>
        <p:nvSpPr>
          <p:cNvPr id="3" name="Content Placeholder 2">
            <a:extLst>
              <a:ext uri="{FF2B5EF4-FFF2-40B4-BE49-F238E27FC236}">
                <a16:creationId xmlns:a16="http://schemas.microsoft.com/office/drawing/2014/main" id="{61AFB85D-D30D-224B-B932-014B300B055F}"/>
              </a:ext>
            </a:extLst>
          </p:cNvPr>
          <p:cNvSpPr>
            <a:spLocks noGrp="1"/>
          </p:cNvSpPr>
          <p:nvPr>
            <p:ph idx="1"/>
          </p:nvPr>
        </p:nvSpPr>
        <p:spPr>
          <a:xfrm>
            <a:off x="3291839" y="2052116"/>
            <a:ext cx="7278299" cy="3997828"/>
          </a:xfrm>
        </p:spPr>
        <p:txBody>
          <a:bodyPr/>
          <a:lstStyle/>
          <a:p>
            <a:r>
              <a:rPr lang="en-US" dirty="0"/>
              <a:t>Find your Web Site</a:t>
            </a:r>
          </a:p>
          <a:p>
            <a:pPr lvl="1"/>
            <a:r>
              <a:rPr lang="en-US" dirty="0" err="1"/>
              <a:t>GettingStarted</a:t>
            </a:r>
            <a:endParaRPr lang="en-US" dirty="0"/>
          </a:p>
          <a:p>
            <a:r>
              <a:rPr lang="en-US" dirty="0"/>
              <a:t>Click on Choose files</a:t>
            </a:r>
          </a:p>
          <a:p>
            <a:r>
              <a:rPr lang="en-US" dirty="0"/>
              <a:t>Find and upload</a:t>
            </a:r>
          </a:p>
        </p:txBody>
      </p:sp>
      <p:pic>
        <p:nvPicPr>
          <p:cNvPr id="4" name="Picture 3">
            <a:extLst>
              <a:ext uri="{FF2B5EF4-FFF2-40B4-BE49-F238E27FC236}">
                <a16:creationId xmlns:a16="http://schemas.microsoft.com/office/drawing/2014/main" id="{97AAC833-D770-2A4A-8A87-F72AAB843804}"/>
              </a:ext>
            </a:extLst>
          </p:cNvPr>
          <p:cNvPicPr>
            <a:picLocks noChangeAspect="1"/>
          </p:cNvPicPr>
          <p:nvPr/>
        </p:nvPicPr>
        <p:blipFill>
          <a:blip r:embed="rId2"/>
          <a:stretch>
            <a:fillRect/>
          </a:stretch>
        </p:blipFill>
        <p:spPr>
          <a:xfrm>
            <a:off x="0" y="1606"/>
            <a:ext cx="2032000" cy="1612900"/>
          </a:xfrm>
          <a:prstGeom prst="rect">
            <a:avLst/>
          </a:prstGeom>
        </p:spPr>
      </p:pic>
      <p:pic>
        <p:nvPicPr>
          <p:cNvPr id="6" name="Picture 5">
            <a:extLst>
              <a:ext uri="{FF2B5EF4-FFF2-40B4-BE49-F238E27FC236}">
                <a16:creationId xmlns:a16="http://schemas.microsoft.com/office/drawing/2014/main" id="{E8024BC0-B12C-1D4A-8AFF-B61117A06D65}"/>
              </a:ext>
            </a:extLst>
          </p:cNvPr>
          <p:cNvPicPr>
            <a:picLocks noChangeAspect="1"/>
          </p:cNvPicPr>
          <p:nvPr/>
        </p:nvPicPr>
        <p:blipFill>
          <a:blip r:embed="rId3"/>
          <a:stretch>
            <a:fillRect/>
          </a:stretch>
        </p:blipFill>
        <p:spPr>
          <a:xfrm>
            <a:off x="279561" y="1670718"/>
            <a:ext cx="2743200" cy="2324100"/>
          </a:xfrm>
          <a:prstGeom prst="rect">
            <a:avLst/>
          </a:prstGeom>
        </p:spPr>
      </p:pic>
      <p:pic>
        <p:nvPicPr>
          <p:cNvPr id="7" name="Picture 6">
            <a:extLst>
              <a:ext uri="{FF2B5EF4-FFF2-40B4-BE49-F238E27FC236}">
                <a16:creationId xmlns:a16="http://schemas.microsoft.com/office/drawing/2014/main" id="{44D333DB-369D-A84A-8528-AF7851FD0D8A}"/>
              </a:ext>
            </a:extLst>
          </p:cNvPr>
          <p:cNvPicPr>
            <a:picLocks noChangeAspect="1"/>
          </p:cNvPicPr>
          <p:nvPr/>
        </p:nvPicPr>
        <p:blipFill>
          <a:blip r:embed="rId4"/>
          <a:stretch>
            <a:fillRect/>
          </a:stretch>
        </p:blipFill>
        <p:spPr>
          <a:xfrm>
            <a:off x="7953676" y="2135747"/>
            <a:ext cx="3098800" cy="1003300"/>
          </a:xfrm>
          <a:prstGeom prst="rect">
            <a:avLst/>
          </a:prstGeom>
        </p:spPr>
      </p:pic>
      <p:pic>
        <p:nvPicPr>
          <p:cNvPr id="8" name="Picture 7">
            <a:extLst>
              <a:ext uri="{FF2B5EF4-FFF2-40B4-BE49-F238E27FC236}">
                <a16:creationId xmlns:a16="http://schemas.microsoft.com/office/drawing/2014/main" id="{C8F09913-DA08-BD42-A123-91776F97A0B0}"/>
              </a:ext>
            </a:extLst>
          </p:cNvPr>
          <p:cNvPicPr>
            <a:picLocks noChangeAspect="1"/>
          </p:cNvPicPr>
          <p:nvPr/>
        </p:nvPicPr>
        <p:blipFill rotWithShape="1">
          <a:blip r:embed="rId5"/>
          <a:srcRect b="59663"/>
          <a:stretch/>
        </p:blipFill>
        <p:spPr>
          <a:xfrm>
            <a:off x="6732351" y="3139047"/>
            <a:ext cx="5372100" cy="1378013"/>
          </a:xfrm>
          <a:prstGeom prst="rect">
            <a:avLst/>
          </a:prstGeom>
        </p:spPr>
      </p:pic>
      <p:pic>
        <p:nvPicPr>
          <p:cNvPr id="9" name="Picture 8">
            <a:extLst>
              <a:ext uri="{FF2B5EF4-FFF2-40B4-BE49-F238E27FC236}">
                <a16:creationId xmlns:a16="http://schemas.microsoft.com/office/drawing/2014/main" id="{F14D8D8C-D2FC-3D47-BBDF-A028430166E3}"/>
              </a:ext>
            </a:extLst>
          </p:cNvPr>
          <p:cNvPicPr>
            <a:picLocks noChangeAspect="1"/>
          </p:cNvPicPr>
          <p:nvPr/>
        </p:nvPicPr>
        <p:blipFill rotWithShape="1">
          <a:blip r:embed="rId5"/>
          <a:srcRect t="74066"/>
          <a:stretch/>
        </p:blipFill>
        <p:spPr>
          <a:xfrm>
            <a:off x="6732351" y="4517060"/>
            <a:ext cx="5372100" cy="885998"/>
          </a:xfrm>
          <a:prstGeom prst="rect">
            <a:avLst/>
          </a:prstGeom>
        </p:spPr>
      </p:pic>
      <p:pic>
        <p:nvPicPr>
          <p:cNvPr id="10" name="Picture 9">
            <a:extLst>
              <a:ext uri="{FF2B5EF4-FFF2-40B4-BE49-F238E27FC236}">
                <a16:creationId xmlns:a16="http://schemas.microsoft.com/office/drawing/2014/main" id="{557876DD-DA79-6842-B20F-D41CB4F2D7CB}"/>
              </a:ext>
            </a:extLst>
          </p:cNvPr>
          <p:cNvPicPr>
            <a:picLocks noChangeAspect="1"/>
          </p:cNvPicPr>
          <p:nvPr/>
        </p:nvPicPr>
        <p:blipFill>
          <a:blip r:embed="rId6"/>
          <a:stretch>
            <a:fillRect/>
          </a:stretch>
        </p:blipFill>
        <p:spPr>
          <a:xfrm>
            <a:off x="6828795" y="5764960"/>
            <a:ext cx="4508500" cy="546100"/>
          </a:xfrm>
          <a:prstGeom prst="rect">
            <a:avLst/>
          </a:prstGeom>
        </p:spPr>
      </p:pic>
    </p:spTree>
    <p:extLst>
      <p:ext uri="{BB962C8B-B14F-4D97-AF65-F5344CB8AC3E}">
        <p14:creationId xmlns:p14="http://schemas.microsoft.com/office/powerpoint/2010/main" val="3284002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852-F281-8B46-83B1-338084D807BC}"/>
              </a:ext>
            </a:extLst>
          </p:cNvPr>
          <p:cNvSpPr>
            <a:spLocks noGrp="1"/>
          </p:cNvSpPr>
          <p:nvPr>
            <p:ph type="title"/>
          </p:nvPr>
        </p:nvSpPr>
        <p:spPr/>
        <p:txBody>
          <a:bodyPr/>
          <a:lstStyle/>
          <a:p>
            <a:r>
              <a:rPr lang="en-US" dirty="0"/>
              <a:t>Test Updated Web App</a:t>
            </a:r>
          </a:p>
        </p:txBody>
      </p:sp>
      <p:sp>
        <p:nvSpPr>
          <p:cNvPr id="3" name="Content Placeholder 2">
            <a:extLst>
              <a:ext uri="{FF2B5EF4-FFF2-40B4-BE49-F238E27FC236}">
                <a16:creationId xmlns:a16="http://schemas.microsoft.com/office/drawing/2014/main" id="{B8040890-15BE-0342-925B-BF771229BCD0}"/>
              </a:ext>
            </a:extLst>
          </p:cNvPr>
          <p:cNvSpPr>
            <a:spLocks noGrp="1"/>
          </p:cNvSpPr>
          <p:nvPr>
            <p:ph idx="1"/>
          </p:nvPr>
        </p:nvSpPr>
        <p:spPr>
          <a:xfrm>
            <a:off x="4783755" y="2052116"/>
            <a:ext cx="5786383" cy="1701737"/>
          </a:xfrm>
        </p:spPr>
        <p:txBody>
          <a:bodyPr/>
          <a:lstStyle/>
          <a:p>
            <a:r>
              <a:rPr lang="en-US" dirty="0"/>
              <a:t>Click on URL under Domain</a:t>
            </a:r>
          </a:p>
          <a:p>
            <a:r>
              <a:rPr lang="en-US" dirty="0"/>
              <a:t>MAKE SURE to refresh your browser</a:t>
            </a:r>
          </a:p>
        </p:txBody>
      </p:sp>
      <p:pic>
        <p:nvPicPr>
          <p:cNvPr id="4" name="Picture 3">
            <a:extLst>
              <a:ext uri="{FF2B5EF4-FFF2-40B4-BE49-F238E27FC236}">
                <a16:creationId xmlns:a16="http://schemas.microsoft.com/office/drawing/2014/main" id="{A2B93716-7071-8943-8939-BF570163B528}"/>
              </a:ext>
            </a:extLst>
          </p:cNvPr>
          <p:cNvPicPr>
            <a:picLocks noChangeAspect="1"/>
          </p:cNvPicPr>
          <p:nvPr/>
        </p:nvPicPr>
        <p:blipFill>
          <a:blip r:embed="rId2"/>
          <a:stretch>
            <a:fillRect/>
          </a:stretch>
        </p:blipFill>
        <p:spPr>
          <a:xfrm>
            <a:off x="240932" y="2052116"/>
            <a:ext cx="4457700" cy="3073400"/>
          </a:xfrm>
          <a:prstGeom prst="rect">
            <a:avLst/>
          </a:prstGeom>
        </p:spPr>
      </p:pic>
      <p:pic>
        <p:nvPicPr>
          <p:cNvPr id="5" name="Picture 4">
            <a:extLst>
              <a:ext uri="{FF2B5EF4-FFF2-40B4-BE49-F238E27FC236}">
                <a16:creationId xmlns:a16="http://schemas.microsoft.com/office/drawing/2014/main" id="{4BB6969B-9283-5D41-82C7-74C2BB8594CD}"/>
              </a:ext>
            </a:extLst>
          </p:cNvPr>
          <p:cNvPicPr>
            <a:picLocks noChangeAspect="1"/>
          </p:cNvPicPr>
          <p:nvPr/>
        </p:nvPicPr>
        <p:blipFill rotWithShape="1">
          <a:blip r:embed="rId3"/>
          <a:srcRect r="1252"/>
          <a:stretch/>
        </p:blipFill>
        <p:spPr>
          <a:xfrm>
            <a:off x="4963627" y="4160316"/>
            <a:ext cx="6057299" cy="965200"/>
          </a:xfrm>
          <a:prstGeom prst="rect">
            <a:avLst/>
          </a:prstGeom>
        </p:spPr>
      </p:pic>
    </p:spTree>
    <p:extLst>
      <p:ext uri="{BB962C8B-B14F-4D97-AF65-F5344CB8AC3E}">
        <p14:creationId xmlns:p14="http://schemas.microsoft.com/office/powerpoint/2010/main" val="649052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BC74-66DA-1D4F-8CD6-CE3DB2152C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8BF249-74EB-CD4B-B956-1DED8B25AEB4}"/>
              </a:ext>
            </a:extLst>
          </p:cNvPr>
          <p:cNvSpPr>
            <a:spLocks noGrp="1"/>
          </p:cNvSpPr>
          <p:nvPr>
            <p:ph idx="1"/>
          </p:nvPr>
        </p:nvSpPr>
        <p:spPr/>
        <p:txBody>
          <a:bodyPr/>
          <a:lstStyle/>
          <a:p>
            <a:endParaRPr lang="en-US"/>
          </a:p>
        </p:txBody>
      </p:sp>
      <p:pic>
        <p:nvPicPr>
          <p:cNvPr id="1026" name="Picture 2" descr="full-stack amplify console arch diagram module 5">
            <a:extLst>
              <a:ext uri="{FF2B5EF4-FFF2-40B4-BE49-F238E27FC236}">
                <a16:creationId xmlns:a16="http://schemas.microsoft.com/office/drawing/2014/main" id="{2AAF1F5B-CECF-6B43-8B40-861415ADF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904" y="2052116"/>
            <a:ext cx="9580192" cy="468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52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36B0-6BFF-CE46-B42B-BE159D3542F3}"/>
              </a:ext>
            </a:extLst>
          </p:cNvPr>
          <p:cNvSpPr>
            <a:spLocks noGrp="1"/>
          </p:cNvSpPr>
          <p:nvPr>
            <p:ph type="title"/>
          </p:nvPr>
        </p:nvSpPr>
        <p:spPr/>
        <p:txBody>
          <a:bodyPr/>
          <a:lstStyle/>
          <a:p>
            <a:r>
              <a:rPr lang="en-US" dirty="0"/>
              <a:t>In the </a:t>
            </a:r>
            <a:r>
              <a:rPr lang="en-US" dirty="0">
                <a:solidFill>
                  <a:schemeClr val="tx2"/>
                </a:solidFill>
              </a:rPr>
              <a:t>Middle</a:t>
            </a:r>
          </a:p>
        </p:txBody>
      </p:sp>
      <p:sp>
        <p:nvSpPr>
          <p:cNvPr id="3" name="Content Placeholder 2">
            <a:extLst>
              <a:ext uri="{FF2B5EF4-FFF2-40B4-BE49-F238E27FC236}">
                <a16:creationId xmlns:a16="http://schemas.microsoft.com/office/drawing/2014/main" id="{6D589CF4-041E-9149-A1B8-FECAF2845841}"/>
              </a:ext>
            </a:extLst>
          </p:cNvPr>
          <p:cNvSpPr>
            <a:spLocks noGrp="1"/>
          </p:cNvSpPr>
          <p:nvPr>
            <p:ph idx="1"/>
          </p:nvPr>
        </p:nvSpPr>
        <p:spPr/>
        <p:txBody>
          <a:bodyPr/>
          <a:lstStyle/>
          <a:p>
            <a:r>
              <a:rPr lang="en-US" dirty="0"/>
              <a:t>The message format is the thing</a:t>
            </a:r>
          </a:p>
          <a:p>
            <a:pPr lvl="1"/>
            <a:r>
              <a:rPr lang="en-US" dirty="0">
                <a:solidFill>
                  <a:srgbClr val="FF0000"/>
                </a:solidFill>
              </a:rPr>
              <a:t>As long as both sides agree on the format the client and server sides can change significantly and the other side wont care</a:t>
            </a:r>
          </a:p>
          <a:p>
            <a:r>
              <a:rPr lang="en-US" dirty="0">
                <a:solidFill>
                  <a:schemeClr val="tx2">
                    <a:lumMod val="75000"/>
                  </a:schemeClr>
                </a:solidFill>
              </a:rPr>
              <a:t>The </a:t>
            </a:r>
            <a:r>
              <a:rPr lang="en-US" dirty="0">
                <a:solidFill>
                  <a:schemeClr val="tx2"/>
                </a:solidFill>
              </a:rPr>
              <a:t>API Gateway </a:t>
            </a:r>
            <a:r>
              <a:rPr lang="en-US" dirty="0">
                <a:solidFill>
                  <a:schemeClr val="tx2">
                    <a:lumMod val="75000"/>
                  </a:schemeClr>
                </a:solidFill>
              </a:rPr>
              <a:t>is the arbiter of requests and responses</a:t>
            </a:r>
          </a:p>
          <a:p>
            <a:pPr lvl="1"/>
            <a:endParaRPr lang="en-US" dirty="0"/>
          </a:p>
        </p:txBody>
      </p:sp>
    </p:spTree>
    <p:extLst>
      <p:ext uri="{BB962C8B-B14F-4D97-AF65-F5344CB8AC3E}">
        <p14:creationId xmlns:p14="http://schemas.microsoft.com/office/powerpoint/2010/main" val="307039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706E-8F6C-4A47-A7CD-0D712DAD9CBB}"/>
              </a:ext>
            </a:extLst>
          </p:cNvPr>
          <p:cNvSpPr>
            <a:spLocks noGrp="1"/>
          </p:cNvSpPr>
          <p:nvPr>
            <p:ph type="title"/>
          </p:nvPr>
        </p:nvSpPr>
        <p:spPr/>
        <p:txBody>
          <a:bodyPr/>
          <a:lstStyle/>
          <a:p>
            <a:r>
              <a:rPr lang="en-US" dirty="0"/>
              <a:t>Build a Basic Web Application</a:t>
            </a:r>
          </a:p>
        </p:txBody>
      </p:sp>
      <p:sp>
        <p:nvSpPr>
          <p:cNvPr id="3" name="Content Placeholder 2">
            <a:extLst>
              <a:ext uri="{FF2B5EF4-FFF2-40B4-BE49-F238E27FC236}">
                <a16:creationId xmlns:a16="http://schemas.microsoft.com/office/drawing/2014/main" id="{25169091-A7E9-7544-9519-FF0147DD9C26}"/>
              </a:ext>
            </a:extLst>
          </p:cNvPr>
          <p:cNvSpPr>
            <a:spLocks noGrp="1"/>
          </p:cNvSpPr>
          <p:nvPr>
            <p:ph idx="1"/>
          </p:nvPr>
        </p:nvSpPr>
        <p:spPr/>
        <p:txBody>
          <a:bodyPr/>
          <a:lstStyle/>
          <a:p>
            <a:r>
              <a:rPr lang="en-US" dirty="0"/>
              <a:t>Create a web app</a:t>
            </a:r>
          </a:p>
          <a:p>
            <a:r>
              <a:rPr lang="en-US" dirty="0"/>
              <a:t>Connect the web app to a serverless back-end</a:t>
            </a:r>
          </a:p>
          <a:p>
            <a:r>
              <a:rPr lang="en-US" dirty="0"/>
              <a:t>Add interactivity to your web app with an API and a database</a:t>
            </a:r>
          </a:p>
        </p:txBody>
      </p:sp>
    </p:spTree>
    <p:extLst>
      <p:ext uri="{BB962C8B-B14F-4D97-AF65-F5344CB8AC3E}">
        <p14:creationId xmlns:p14="http://schemas.microsoft.com/office/powerpoint/2010/main" val="169277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A911-AEC0-C34B-B7E5-4BDAB7A2A294}"/>
              </a:ext>
            </a:extLst>
          </p:cNvPr>
          <p:cNvSpPr>
            <a:spLocks noGrp="1"/>
          </p:cNvSpPr>
          <p:nvPr>
            <p:ph type="title"/>
          </p:nvPr>
        </p:nvSpPr>
        <p:spPr/>
        <p:txBody>
          <a:bodyPr/>
          <a:lstStyle/>
          <a:p>
            <a:r>
              <a:rPr lang="en-US" dirty="0"/>
              <a:t>Module 1: Create a Web App</a:t>
            </a:r>
            <a:br>
              <a:rPr lang="en-US" dirty="0"/>
            </a:br>
            <a:r>
              <a:rPr lang="en-US" dirty="0"/>
              <a:t>What You Will Learn</a:t>
            </a:r>
          </a:p>
        </p:txBody>
      </p:sp>
      <p:sp>
        <p:nvSpPr>
          <p:cNvPr id="3" name="Content Placeholder 2">
            <a:extLst>
              <a:ext uri="{FF2B5EF4-FFF2-40B4-BE49-F238E27FC236}">
                <a16:creationId xmlns:a16="http://schemas.microsoft.com/office/drawing/2014/main" id="{13F2B566-0CE4-F447-A567-4B9725A54DB3}"/>
              </a:ext>
            </a:extLst>
          </p:cNvPr>
          <p:cNvSpPr>
            <a:spLocks noGrp="1"/>
          </p:cNvSpPr>
          <p:nvPr>
            <p:ph idx="1"/>
          </p:nvPr>
        </p:nvSpPr>
        <p:spPr/>
        <p:txBody>
          <a:bodyPr/>
          <a:lstStyle/>
          <a:p>
            <a:r>
              <a:rPr lang="en-US" dirty="0"/>
              <a:t>How to create an Amplify app</a:t>
            </a:r>
          </a:p>
          <a:p>
            <a:r>
              <a:rPr lang="en-US" dirty="0"/>
              <a:t>How to upload files for a website directly to Amplify</a:t>
            </a:r>
          </a:p>
          <a:p>
            <a:r>
              <a:rPr lang="en-US" dirty="0"/>
              <a:t>How to deploy new versions of a web page with Amplify</a:t>
            </a:r>
          </a:p>
          <a:p>
            <a:endParaRPr lang="en-US" dirty="0"/>
          </a:p>
        </p:txBody>
      </p:sp>
      <p:pic>
        <p:nvPicPr>
          <p:cNvPr id="1026" name="Picture 2" descr="full-stack amplify console arch diagram module 1">
            <a:extLst>
              <a:ext uri="{FF2B5EF4-FFF2-40B4-BE49-F238E27FC236}">
                <a16:creationId xmlns:a16="http://schemas.microsoft.com/office/drawing/2014/main" id="{7F759AD4-77DB-0644-9023-C5C68333D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 r="45463" b="36383"/>
          <a:stretch/>
        </p:blipFill>
        <p:spPr bwMode="auto">
          <a:xfrm>
            <a:off x="79022" y="0"/>
            <a:ext cx="4530203" cy="226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1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D083-B79B-8745-B8B0-E36926BB6787}"/>
              </a:ext>
            </a:extLst>
          </p:cNvPr>
          <p:cNvSpPr>
            <a:spLocks noGrp="1"/>
          </p:cNvSpPr>
          <p:nvPr>
            <p:ph type="title"/>
          </p:nvPr>
        </p:nvSpPr>
        <p:spPr/>
        <p:txBody>
          <a:bodyPr/>
          <a:lstStyle/>
          <a:p>
            <a:r>
              <a:rPr lang="en-US" dirty="0"/>
              <a:t>Key Concepts</a:t>
            </a:r>
            <a:br>
              <a:rPr lang="en-US" dirty="0"/>
            </a:br>
            <a:endParaRPr lang="en-US" dirty="0"/>
          </a:p>
        </p:txBody>
      </p:sp>
      <p:sp>
        <p:nvSpPr>
          <p:cNvPr id="3" name="Content Placeholder 2">
            <a:extLst>
              <a:ext uri="{FF2B5EF4-FFF2-40B4-BE49-F238E27FC236}">
                <a16:creationId xmlns:a16="http://schemas.microsoft.com/office/drawing/2014/main" id="{0E2B8060-F40D-3246-B650-C4E229E26417}"/>
              </a:ext>
            </a:extLst>
          </p:cNvPr>
          <p:cNvSpPr>
            <a:spLocks noGrp="1"/>
          </p:cNvSpPr>
          <p:nvPr>
            <p:ph idx="1"/>
          </p:nvPr>
        </p:nvSpPr>
        <p:spPr/>
        <p:txBody>
          <a:bodyPr>
            <a:normAutofit lnSpcReduction="10000"/>
          </a:bodyPr>
          <a:lstStyle/>
          <a:p>
            <a:r>
              <a:rPr lang="en-US" dirty="0"/>
              <a:t>Static website A static website has fixed content, unlike dynamic websites. Static websites are the most basic type of website and are the easiest to create. All it takes is creating a few HTML pages and publishing them to a web server!</a:t>
            </a:r>
          </a:p>
          <a:p>
            <a:r>
              <a:rPr lang="en-US" dirty="0"/>
              <a:t>Web Hosting Provides the technologies/services needed for your website to be viewed on the Internet.</a:t>
            </a:r>
          </a:p>
          <a:p>
            <a:r>
              <a:rPr lang="en-US" dirty="0"/>
              <a:t>AWS Regions Separate geographic areas that AWS uses to house its infrastructure. These are distributed around the world so that customers can choose a region closest to them in order to host their cloud infrastructure there.</a:t>
            </a:r>
          </a:p>
          <a:p>
            <a:endParaRPr lang="en-US" dirty="0"/>
          </a:p>
        </p:txBody>
      </p:sp>
    </p:spTree>
    <p:extLst>
      <p:ext uri="{BB962C8B-B14F-4D97-AF65-F5344CB8AC3E}">
        <p14:creationId xmlns:p14="http://schemas.microsoft.com/office/powerpoint/2010/main" val="4033891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0591-F608-4C4C-B163-C97E41A26901}"/>
              </a:ext>
            </a:extLst>
          </p:cNvPr>
          <p:cNvSpPr>
            <a:spLocks noGrp="1"/>
          </p:cNvSpPr>
          <p:nvPr>
            <p:ph type="title"/>
          </p:nvPr>
        </p:nvSpPr>
        <p:spPr/>
        <p:txBody>
          <a:bodyPr/>
          <a:lstStyle/>
          <a:p>
            <a:r>
              <a:rPr lang="en-US" dirty="0"/>
              <a:t>Create a Web App with Amplify Console</a:t>
            </a:r>
          </a:p>
        </p:txBody>
      </p:sp>
      <p:sp>
        <p:nvSpPr>
          <p:cNvPr id="3" name="Content Placeholder 2">
            <a:extLst>
              <a:ext uri="{FF2B5EF4-FFF2-40B4-BE49-F238E27FC236}">
                <a16:creationId xmlns:a16="http://schemas.microsoft.com/office/drawing/2014/main" id="{0DEB92FD-9ADD-A641-9FC7-27CBAE4B432C}"/>
              </a:ext>
            </a:extLst>
          </p:cNvPr>
          <p:cNvSpPr>
            <a:spLocks noGrp="1"/>
          </p:cNvSpPr>
          <p:nvPr>
            <p:ph idx="1"/>
          </p:nvPr>
        </p:nvSpPr>
        <p:spPr/>
        <p:txBody>
          <a:bodyPr/>
          <a:lstStyle/>
          <a:p>
            <a:r>
              <a:rPr lang="en-US" dirty="0"/>
              <a:t>Need a ‘web site’</a:t>
            </a:r>
          </a:p>
          <a:p>
            <a:r>
              <a:rPr lang="en-US" dirty="0"/>
              <a:t>Create </a:t>
            </a:r>
            <a:r>
              <a:rPr lang="en-US" dirty="0" err="1"/>
              <a:t>index.html</a:t>
            </a:r>
            <a:endParaRPr lang="en-US" dirty="0"/>
          </a:p>
          <a:p>
            <a:r>
              <a:rPr lang="en-US" dirty="0"/>
              <a:t>Paste in this code</a:t>
            </a:r>
          </a:p>
          <a:p>
            <a:r>
              <a:rPr lang="en-US" dirty="0"/>
              <a:t>Save and ZIP the file</a:t>
            </a:r>
          </a:p>
        </p:txBody>
      </p:sp>
      <p:sp>
        <p:nvSpPr>
          <p:cNvPr id="9" name="TextBox 8">
            <a:extLst>
              <a:ext uri="{FF2B5EF4-FFF2-40B4-BE49-F238E27FC236}">
                <a16:creationId xmlns:a16="http://schemas.microsoft.com/office/drawing/2014/main" id="{B8396DEC-3131-1449-8228-2B518F167A03}"/>
              </a:ext>
            </a:extLst>
          </p:cNvPr>
          <p:cNvSpPr txBox="1"/>
          <p:nvPr/>
        </p:nvSpPr>
        <p:spPr>
          <a:xfrm>
            <a:off x="6671869" y="2772083"/>
            <a:ext cx="4159771" cy="2947733"/>
          </a:xfrm>
          <a:prstGeom prst="rect">
            <a:avLst/>
          </a:prstGeom>
          <a:solidFill>
            <a:schemeClr val="tx1">
              <a:lumMod val="85000"/>
            </a:schemeClr>
          </a:solidFill>
        </p:spPr>
        <p:txBody>
          <a:bodyPr wrap="square">
            <a:spAutoFit/>
          </a:bodyPr>
          <a:lstStyle/>
          <a:p>
            <a:r>
              <a:rPr lang="en-US" b="0" i="0" u="none" strike="noStrike" dirty="0">
                <a:solidFill>
                  <a:srgbClr val="7D8B99"/>
                </a:solidFill>
                <a:effectLst/>
                <a:latin typeface="Consolas" panose="020B0609020204030204" pitchFamily="49" charset="0"/>
              </a:rPr>
              <a:t>&lt;!DOCTYPE html&gt;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html</a:t>
            </a:r>
            <a:r>
              <a:rPr lang="en-US" b="0" i="0" u="none" strike="noStrike" dirty="0">
                <a:solidFill>
                  <a:srgbClr val="5F6364"/>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head</a:t>
            </a:r>
            <a:r>
              <a:rPr lang="en-US" b="0" i="0" u="none" strike="noStrike" dirty="0">
                <a:solidFill>
                  <a:srgbClr val="5F6364"/>
                </a:solidFill>
                <a:effectLst/>
                <a:latin typeface="Consolas" panose="020B0609020204030204" pitchFamily="49" charset="0"/>
              </a:rPr>
              <a:t>&gt;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meta </a:t>
            </a:r>
            <a:r>
              <a:rPr lang="en-US" b="0" i="0" u="none" strike="noStrike" dirty="0">
                <a:solidFill>
                  <a:srgbClr val="2F9C0A"/>
                </a:solidFill>
                <a:effectLst/>
                <a:latin typeface="Consolas" panose="020B0609020204030204" pitchFamily="49" charset="0"/>
              </a:rPr>
              <a:t>charset</a:t>
            </a:r>
            <a:r>
              <a:rPr lang="en-US" b="0" i="0" u="none" strike="noStrike" dirty="0">
                <a:solidFill>
                  <a:srgbClr val="5F6364"/>
                </a:solidFill>
                <a:effectLst/>
                <a:latin typeface="Consolas" panose="020B0609020204030204" pitchFamily="49" charset="0"/>
              </a:rPr>
              <a:t>="</a:t>
            </a:r>
            <a:r>
              <a:rPr lang="en-US" b="0" i="0" u="none" strike="noStrike" dirty="0">
                <a:solidFill>
                  <a:srgbClr val="1990B8"/>
                </a:solidFill>
                <a:effectLst/>
                <a:latin typeface="Consolas" panose="020B0609020204030204" pitchFamily="49" charset="0"/>
              </a:rPr>
              <a:t>UTF-8</a:t>
            </a:r>
            <a:r>
              <a:rPr lang="en-US" b="0" i="0" u="none" strike="noStrike" dirty="0">
                <a:solidFill>
                  <a:srgbClr val="5F6364"/>
                </a:solidFill>
                <a:effectLst/>
                <a:latin typeface="Consolas" panose="020B0609020204030204" pitchFamily="49" charset="0"/>
              </a:rPr>
              <a:t>"&gt;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a:t>
            </a:r>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title</a:t>
            </a:r>
            <a:r>
              <a:rPr lang="en-US" b="0" i="0" u="none" strike="noStrike" dirty="0">
                <a:solidFill>
                  <a:srgbClr val="5F6364"/>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Hello World</a:t>
            </a:r>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title</a:t>
            </a:r>
            <a:r>
              <a:rPr lang="en-US" b="0" i="0" u="none" strike="noStrike" dirty="0">
                <a:solidFill>
                  <a:srgbClr val="5F6364"/>
                </a:solidFill>
                <a:effectLst/>
                <a:latin typeface="Consolas" panose="020B0609020204030204" pitchFamily="49" charset="0"/>
              </a:rPr>
              <a:t>&gt;</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head</a:t>
            </a:r>
            <a:r>
              <a:rPr lang="en-US" b="0" i="0" u="none" strike="noStrike" dirty="0">
                <a:solidFill>
                  <a:srgbClr val="5F6364"/>
                </a:solidFill>
                <a:effectLst/>
                <a:latin typeface="Consolas" panose="020B0609020204030204" pitchFamily="49" charset="0"/>
              </a:rPr>
              <a:t>&gt;</a:t>
            </a:r>
            <a:r>
              <a:rPr lang="en-US" b="0" i="0" u="none" strike="noStrike" dirty="0">
                <a:solidFill>
                  <a:srgbClr val="333333"/>
                </a:solidFill>
                <a:effectLst/>
                <a:latin typeface="Consolas" panose="020B0609020204030204" pitchFamily="49" charset="0"/>
              </a:rPr>
              <a:t>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body</a:t>
            </a:r>
            <a:r>
              <a:rPr lang="en-US" b="0" i="0" u="none" strike="noStrike" dirty="0">
                <a:solidFill>
                  <a:srgbClr val="5F6364"/>
                </a:solidFill>
                <a:effectLst/>
                <a:latin typeface="Consolas" panose="020B0609020204030204" pitchFamily="49" charset="0"/>
              </a:rPr>
              <a:t>&gt;</a:t>
            </a:r>
          </a:p>
          <a:p>
            <a:r>
              <a:rPr lang="en-US" dirty="0">
                <a:solidFill>
                  <a:srgbClr val="5F6364"/>
                </a:solidFill>
                <a:latin typeface="Consolas" panose="020B0609020204030204" pitchFamily="49" charset="0"/>
              </a:rPr>
              <a:t>   </a:t>
            </a:r>
            <a:r>
              <a:rPr lang="en-US" b="0" i="0" u="none" strike="noStrike" dirty="0">
                <a:solidFill>
                  <a:srgbClr val="333333"/>
                </a:solidFill>
                <a:effectLst/>
                <a:latin typeface="Consolas" panose="020B0609020204030204" pitchFamily="49" charset="0"/>
              </a:rPr>
              <a:t> Hello World </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body</a:t>
            </a:r>
            <a:r>
              <a:rPr lang="en-US" b="0" i="0" u="none" strike="noStrike" dirty="0">
                <a:solidFill>
                  <a:srgbClr val="5F6364"/>
                </a:solidFill>
                <a:effectLst/>
                <a:latin typeface="Consolas" panose="020B0609020204030204" pitchFamily="49" charset="0"/>
              </a:rPr>
              <a:t>&gt;</a:t>
            </a:r>
          </a:p>
          <a:p>
            <a:r>
              <a:rPr lang="en-US" b="0" i="0" u="none" strike="noStrike" dirty="0">
                <a:solidFill>
                  <a:srgbClr val="5F6364"/>
                </a:solidFill>
                <a:effectLst/>
                <a:latin typeface="Consolas" panose="020B0609020204030204" pitchFamily="49" charset="0"/>
              </a:rPr>
              <a:t>&lt;/</a:t>
            </a:r>
            <a:r>
              <a:rPr lang="en-US" b="0" i="0" u="none" strike="noStrike" dirty="0">
                <a:solidFill>
                  <a:srgbClr val="C92C2C"/>
                </a:solidFill>
                <a:effectLst/>
                <a:latin typeface="Consolas" panose="020B0609020204030204" pitchFamily="49" charset="0"/>
              </a:rPr>
              <a:t>html</a:t>
            </a:r>
            <a:r>
              <a:rPr lang="en-US" b="0" i="0" u="none" strike="noStrike" dirty="0">
                <a:solidFill>
                  <a:srgbClr val="5F6364"/>
                </a:solidFill>
                <a:effectLst/>
                <a:latin typeface="Consolas" panose="020B0609020204030204" pitchFamily="49" charset="0"/>
              </a:rPr>
              <a:t>&gt;</a:t>
            </a:r>
            <a:endParaRPr lang="en-US" dirty="0"/>
          </a:p>
        </p:txBody>
      </p:sp>
    </p:spTree>
    <p:extLst>
      <p:ext uri="{BB962C8B-B14F-4D97-AF65-F5344CB8AC3E}">
        <p14:creationId xmlns:p14="http://schemas.microsoft.com/office/powerpoint/2010/main" val="22977456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{786C7ED5-3AFD-D64F-98C0-01BC7D168A30}tf16401378</Template>
  <TotalTime>3158</TotalTime>
  <Words>1684</Words>
  <Application>Microsoft Macintosh PowerPoint</Application>
  <PresentationFormat>Widescreen</PresentationFormat>
  <Paragraphs>207</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Consolas</vt:lpstr>
      <vt:lpstr>MS Shell Dlg 2</vt:lpstr>
      <vt:lpstr>Wingdings</vt:lpstr>
      <vt:lpstr>Wingdings 3</vt:lpstr>
      <vt:lpstr>Madison</vt:lpstr>
      <vt:lpstr>Build a Web Application</vt:lpstr>
      <vt:lpstr>A Reflection on REST REpresentational State Transfer</vt:lpstr>
      <vt:lpstr>A Reflection on REST REpresentational State Transfer</vt:lpstr>
      <vt:lpstr>A Reflection on REST REpresentational State Transfer</vt:lpstr>
      <vt:lpstr>In the Middle</vt:lpstr>
      <vt:lpstr>Build a Basic Web Application</vt:lpstr>
      <vt:lpstr>Module 1: Create a Web App What You Will Learn</vt:lpstr>
      <vt:lpstr>Key Concepts </vt:lpstr>
      <vt:lpstr>Create a Web App with Amplify Console</vt:lpstr>
      <vt:lpstr>Amplify Console</vt:lpstr>
      <vt:lpstr>Host your web app</vt:lpstr>
      <vt:lpstr>Manual deploy</vt:lpstr>
      <vt:lpstr>PowerPoint Presentation</vt:lpstr>
      <vt:lpstr>Test Your Web App</vt:lpstr>
      <vt:lpstr>Module 2: Build a Serverless Function What You Will Learn  </vt:lpstr>
      <vt:lpstr>Key Concepts </vt:lpstr>
      <vt:lpstr>Go to the Lambda tab</vt:lpstr>
      <vt:lpstr>Create a Lambda Function</vt:lpstr>
      <vt:lpstr>Modify the JavaScript Code Source</vt:lpstr>
      <vt:lpstr>Configure test event</vt:lpstr>
      <vt:lpstr>Module 3: Link a Serverless Function to a Web App What You Will Learn  </vt:lpstr>
      <vt:lpstr>Module 3: Link a Serverless Function to a Web App What You Will Learn  </vt:lpstr>
      <vt:lpstr>Key Concepts </vt:lpstr>
      <vt:lpstr>Create a New REST API</vt:lpstr>
      <vt:lpstr>Create Method POST</vt:lpstr>
      <vt:lpstr>Enable CORS</vt:lpstr>
      <vt:lpstr>The URL below is your route</vt:lpstr>
      <vt:lpstr>Deploy API</vt:lpstr>
      <vt:lpstr>Deploy API</vt:lpstr>
      <vt:lpstr>Module 4: Create a Data Table</vt:lpstr>
      <vt:lpstr>Module 4: Create a Data Table What You Will Learn </vt:lpstr>
      <vt:lpstr>Key Concepts </vt:lpstr>
      <vt:lpstr>Create a DynamoDB Table</vt:lpstr>
      <vt:lpstr>Create and Add IAM Policy to Lambda Function</vt:lpstr>
      <vt:lpstr>Add inline policy</vt:lpstr>
      <vt:lpstr>PowerPoint Presentation</vt:lpstr>
      <vt:lpstr>Modify Lambda function to Write to DynamoDB table</vt:lpstr>
      <vt:lpstr>Test the Changes</vt:lpstr>
      <vt:lpstr>Module 5: Add Interactivity to Your Web App What You Will Learn</vt:lpstr>
      <vt:lpstr>Key Concepts</vt:lpstr>
      <vt:lpstr>Update Web App with Amplify Console</vt:lpstr>
      <vt:lpstr>Upload new index.html</vt:lpstr>
      <vt:lpstr>Test Updated Web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James</dc:creator>
  <cp:lastModifiedBy>Gary James</cp:lastModifiedBy>
  <cp:revision>16</cp:revision>
  <dcterms:created xsi:type="dcterms:W3CDTF">2021-11-08T17:40:44Z</dcterms:created>
  <dcterms:modified xsi:type="dcterms:W3CDTF">2022-04-20T22:44:08Z</dcterms:modified>
</cp:coreProperties>
</file>